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23"/>
  </p:notesMasterIdLst>
  <p:handoutMasterIdLst>
    <p:handoutMasterId r:id="rId24"/>
  </p:handoutMasterIdLst>
  <p:sldIdLst>
    <p:sldId id="270" r:id="rId2"/>
    <p:sldId id="461" r:id="rId3"/>
    <p:sldId id="471" r:id="rId4"/>
    <p:sldId id="462" r:id="rId5"/>
    <p:sldId id="463" r:id="rId6"/>
    <p:sldId id="464" r:id="rId7"/>
    <p:sldId id="472" r:id="rId8"/>
    <p:sldId id="465" r:id="rId9"/>
    <p:sldId id="477" r:id="rId10"/>
    <p:sldId id="476" r:id="rId11"/>
    <p:sldId id="478" r:id="rId12"/>
    <p:sldId id="479" r:id="rId13"/>
    <p:sldId id="480" r:id="rId14"/>
    <p:sldId id="481" r:id="rId15"/>
    <p:sldId id="482" r:id="rId16"/>
    <p:sldId id="467" r:id="rId17"/>
    <p:sldId id="468" r:id="rId18"/>
    <p:sldId id="415" r:id="rId19"/>
    <p:sldId id="470" r:id="rId20"/>
    <p:sldId id="441" r:id="rId21"/>
    <p:sldId id="447" r:id="rId22"/>
  </p:sldIdLst>
  <p:sldSz cx="9144000" cy="6858000" type="screen4x3"/>
  <p:notesSz cx="6858000" cy="9144000"/>
  <p:custDataLst>
    <p:tags r:id="rId25"/>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20">
          <p15:clr>
            <a:srgbClr val="A4A3A4"/>
          </p15:clr>
        </p15:guide>
        <p15:guide id="2" pos="320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C3E432"/>
    <a:srgbClr val="E2E41A"/>
    <a:srgbClr val="E42235"/>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15" autoAdjust="0"/>
    <p:restoredTop sz="81885" autoAdjust="0"/>
  </p:normalViewPr>
  <p:slideViewPr>
    <p:cSldViewPr snapToGrid="0" snapToObjects="1">
      <p:cViewPr>
        <p:scale>
          <a:sx n="54" d="100"/>
          <a:sy n="54" d="100"/>
        </p:scale>
        <p:origin x="2872" y="1088"/>
      </p:cViewPr>
      <p:guideLst>
        <p:guide orient="horz" pos="920"/>
        <p:guide pos="3203"/>
      </p:guideLst>
    </p:cSldViewPr>
  </p:slideViewPr>
  <p:notesTextViewPr>
    <p:cViewPr>
      <p:scale>
        <a:sx n="100" d="100"/>
        <a:sy n="100" d="100"/>
      </p:scale>
      <p:origin x="0" y="0"/>
    </p:cViewPr>
  </p:notesTextViewPr>
  <p:sorterViewPr>
    <p:cViewPr>
      <p:scale>
        <a:sx n="100" d="100"/>
        <a:sy n="100" d="100"/>
      </p:scale>
      <p:origin x="0" y="4224"/>
    </p:cViewPr>
  </p:sorterViewPr>
  <p:notesViewPr>
    <p:cSldViewPr snapToGrid="0" snapToObjects="1">
      <p:cViewPr>
        <p:scale>
          <a:sx n="200" d="100"/>
          <a:sy n="200" d="100"/>
        </p:scale>
        <p:origin x="-80" y="4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tags" Target="tags/tag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9DB3518A-4B55-AE44-AE6C-BB3BCF24E748}" type="datetime1">
              <a:rPr lang="en-US"/>
              <a:pPr>
                <a:defRPr/>
              </a:pPr>
              <a:t>8/16/16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FAF59276-EAC8-2D47-9F08-8643C774D370}" type="slidenum">
              <a:rPr lang="en-US"/>
              <a:pPr>
                <a:defRPr/>
              </a:pPr>
              <a:t>‹#›</a:t>
            </a:fld>
            <a:endParaRPr lang="en-US"/>
          </a:p>
        </p:txBody>
      </p:sp>
    </p:spTree>
    <p:extLst>
      <p:ext uri="{BB962C8B-B14F-4D97-AF65-F5344CB8AC3E}">
        <p14:creationId xmlns:p14="http://schemas.microsoft.com/office/powerpoint/2010/main" val="2505256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A3F8B293-4BB5-7B43-9483-3921BA569E2B}" type="datetime1">
              <a:rPr lang="en-US"/>
              <a:pPr>
                <a:defRPr/>
              </a:pPr>
              <a:t>8/16/16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238F3AB-CE5B-CB44-B99C-326645F43C51}" type="slidenum">
              <a:rPr lang="en-US"/>
              <a:pPr>
                <a:defRPr/>
              </a:pPr>
              <a:t>‹#›</a:t>
            </a:fld>
            <a:endParaRPr lang="en-US"/>
          </a:p>
        </p:txBody>
      </p:sp>
    </p:spTree>
    <p:extLst>
      <p:ext uri="{BB962C8B-B14F-4D97-AF65-F5344CB8AC3E}">
        <p14:creationId xmlns:p14="http://schemas.microsoft.com/office/powerpoint/2010/main" val="253889215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9" Type="http://schemas.openxmlformats.org/officeDocument/2006/relationships/hyperlink" Target="http://www.cancerresearchuk.org/cancer-info/cancerstats/teenage-and-young-adult-cancer/risk-factors/#source8" TargetMode="External"/><Relationship Id="rId20" Type="http://schemas.openxmlformats.org/officeDocument/2006/relationships/hyperlink" Target="http://www.cancerresearchuk.org/cancer-info/cancerstats/teenage-and-young-adult-cancer/risk-factors/#source20" TargetMode="External"/><Relationship Id="rId21" Type="http://schemas.openxmlformats.org/officeDocument/2006/relationships/hyperlink" Target="http://www.cancer.net/node/19251" TargetMode="External"/><Relationship Id="rId22" Type="http://schemas.openxmlformats.org/officeDocument/2006/relationships/hyperlink" Target="http://www.cancerresearchuk.org/cancer-info/cancerstats/teenage-and-young-adult-cancer/risk-factors/#source21" TargetMode="External"/><Relationship Id="rId23" Type="http://schemas.openxmlformats.org/officeDocument/2006/relationships/hyperlink" Target="http://www.cancerresearchuk.org/cancer-info/cancerstats/teenage-and-young-adult-cancer/risk-factors/#source22" TargetMode="External"/><Relationship Id="rId24" Type="http://schemas.openxmlformats.org/officeDocument/2006/relationships/hyperlink" Target="http://www.cancerresearchuk.org/cancer-info/cancerstats/teenage-and-young-adult-cancer/risk-factors/#source23" TargetMode="External"/><Relationship Id="rId25" Type="http://schemas.openxmlformats.org/officeDocument/2006/relationships/hyperlink" Target="http://www.cancerresearchuk.org/cancer-info/cancerstats/teenage-and-young-adult-cancer/risk-factors/#source24" TargetMode="External"/><Relationship Id="rId26" Type="http://schemas.openxmlformats.org/officeDocument/2006/relationships/hyperlink" Target="http://www.cancerresearchuk.org/cancer-info/cancerstats/teenage-and-young-adult-cancer/risk-factors/#source25" TargetMode="External"/><Relationship Id="rId27" Type="http://schemas.openxmlformats.org/officeDocument/2006/relationships/hyperlink" Target="http://www.cancerresearchuk.org/cancer-info/cancerstats/teenage-and-young-adult-cancer/risk-factors/#source26" TargetMode="External"/><Relationship Id="rId28" Type="http://schemas.openxmlformats.org/officeDocument/2006/relationships/hyperlink" Target="http://www.cancerresearchuk.org/cancer-info/cancerstats/teenage-and-young-adult-cancer/risk-factors/#source28" TargetMode="External"/><Relationship Id="rId29" Type="http://schemas.openxmlformats.org/officeDocument/2006/relationships/hyperlink" Target="http://www.cancerresearchuk.org/cancer-info/cancerstats/teenage-and-young-adult-cancer/risk-factors/#source29" TargetMode="External"/><Relationship Id="rId10" Type="http://schemas.openxmlformats.org/officeDocument/2006/relationships/hyperlink" Target="http://www.cancerresearchuk.org/cancer-info/cancerstats/teenage-and-young-adult-cancer/risk-factors/#source9" TargetMode="External"/><Relationship Id="rId11" Type="http://schemas.openxmlformats.org/officeDocument/2006/relationships/hyperlink" Target="http://www.cancerresearchuk.org/cancer-info/cancerstats/teenage-and-young-adult-cancer/risk-factors/#source10" TargetMode="External"/><Relationship Id="rId12" Type="http://schemas.openxmlformats.org/officeDocument/2006/relationships/hyperlink" Target="http://www.cancerresearchuk.org/cancer-info/cancerstats/teenage-and-young-adult-cancer/risk-factors/#source11" TargetMode="External"/><Relationship Id="rId13" Type="http://schemas.openxmlformats.org/officeDocument/2006/relationships/hyperlink" Target="http://www.cancerresearchuk.org/cancer-info/cancerstats/teenage-and-young-adult-cancer/risk-factors/#source12" TargetMode="External"/><Relationship Id="rId14" Type="http://schemas.openxmlformats.org/officeDocument/2006/relationships/hyperlink" Target="http://www.cancerresearchuk.org/cancer-info/cancerstats/teenage-and-young-adult-cancer/risk-factors/#source13" TargetMode="External"/><Relationship Id="rId15" Type="http://schemas.openxmlformats.org/officeDocument/2006/relationships/hyperlink" Target="http://www.cancerresearchuk.org/cancer-info/cancerstats/teenage-and-young-adult-cancer/risk-factors/#source15" TargetMode="External"/><Relationship Id="rId16" Type="http://schemas.openxmlformats.org/officeDocument/2006/relationships/hyperlink" Target="http://www.cancerresearchuk.org/cancer-info/cancerstats/teenage-and-young-adult-cancer/risk-factors/#source16" TargetMode="External"/><Relationship Id="rId17" Type="http://schemas.openxmlformats.org/officeDocument/2006/relationships/hyperlink" Target="http://www.cancerresearchuk.org/cancer-info/cancerstats/teenage-and-young-adult-cancer/risk-factors/#source17" TargetMode="External"/><Relationship Id="rId18" Type="http://schemas.openxmlformats.org/officeDocument/2006/relationships/hyperlink" Target="http://www.cancerresearchuk.org/cancer-info/cancerstats/teenage-and-young-adult-cancer/risk-factors/#source18" TargetMode="External"/><Relationship Id="rId19" Type="http://schemas.openxmlformats.org/officeDocument/2006/relationships/hyperlink" Target="http://www.cancerresearchuk.org/cancer-info/cancerstats/teenage-and-young-adult-cancer/risk-factors/#source19" TargetMode="External"/><Relationship Id="rId1" Type="http://schemas.openxmlformats.org/officeDocument/2006/relationships/notesMaster" Target="../notesMasters/notesMaster1.xml"/><Relationship Id="rId2" Type="http://schemas.openxmlformats.org/officeDocument/2006/relationships/slide" Target="../slides/slide20.xml"/><Relationship Id="rId3" Type="http://schemas.openxmlformats.org/officeDocument/2006/relationships/hyperlink" Target="http://www.cancerresearchuk.org/cancer-info/cancerstats/teenage-and-young-adult-cancer/risk-factors/#source1" TargetMode="External"/><Relationship Id="rId4" Type="http://schemas.openxmlformats.org/officeDocument/2006/relationships/hyperlink" Target="http://www.cancerresearchuk.org/cancer-info/cancerstats/teenage-and-young-adult-cancer/risk-factors/ssNODELINK/EpsteinBarrVirus" TargetMode="External"/><Relationship Id="rId5" Type="http://schemas.openxmlformats.org/officeDocument/2006/relationships/hyperlink" Target="http://www.cancerresearchuk.org/cancer-info/cancerstats/teenage-and-young-adult-cancer/risk-factors/#source2" TargetMode="External"/><Relationship Id="rId6" Type="http://schemas.openxmlformats.org/officeDocument/2006/relationships/hyperlink" Target="http://www.cancerresearchuk.org/cancer-info/cancerstats/teenage-and-young-adult-cancer/risk-factors/#source3" TargetMode="External"/><Relationship Id="rId7" Type="http://schemas.openxmlformats.org/officeDocument/2006/relationships/hyperlink" Target="http://www.cancerresearchuk.org/cancer-info/cancerstats/teenage-and-young-adult-cancer/risk-factors/#source4" TargetMode="External"/><Relationship Id="rId8" Type="http://schemas.openxmlformats.org/officeDocument/2006/relationships/hyperlink" Target="http://www.cancerresearchuk.org/cancer-info/cancerstats/teenage-and-young-adult-cancer/risk-factors/#source7"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2</a:t>
            </a:fld>
            <a:endParaRPr lang="en-US"/>
          </a:p>
        </p:txBody>
      </p:sp>
    </p:spTree>
    <p:extLst>
      <p:ext uri="{BB962C8B-B14F-4D97-AF65-F5344CB8AC3E}">
        <p14:creationId xmlns:p14="http://schemas.microsoft.com/office/powerpoint/2010/main" val="1339157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8</a:t>
            </a:fld>
            <a:endParaRPr lang="en-US"/>
          </a:p>
        </p:txBody>
      </p:sp>
    </p:spTree>
    <p:extLst>
      <p:ext uri="{BB962C8B-B14F-4D97-AF65-F5344CB8AC3E}">
        <p14:creationId xmlns:p14="http://schemas.microsoft.com/office/powerpoint/2010/main" val="4121347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B03BA6-D3AE-BC4D-9CC7-28434FF86959}" type="slidenum">
              <a:rPr lang="en-US" smtClean="0"/>
              <a:t>10</a:t>
            </a:fld>
            <a:endParaRPr lang="en-US"/>
          </a:p>
        </p:txBody>
      </p:sp>
    </p:spTree>
    <p:extLst>
      <p:ext uri="{BB962C8B-B14F-4D97-AF65-F5344CB8AC3E}">
        <p14:creationId xmlns:p14="http://schemas.microsoft.com/office/powerpoint/2010/main" val="3912656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animated so you can talk through</a:t>
            </a:r>
            <a:r>
              <a:rPr lang="en-US" baseline="0" dirty="0" smtClean="0"/>
              <a:t> it.</a:t>
            </a:r>
          </a:p>
          <a:p>
            <a:endParaRPr lang="en-US" baseline="0" dirty="0" smtClean="0"/>
          </a:p>
          <a:p>
            <a:r>
              <a:rPr lang="en-US" baseline="0" dirty="0" smtClean="0"/>
              <a:t>“ You can use this information to calculate the odds of getting skin cancer if you went on the </a:t>
            </a:r>
            <a:r>
              <a:rPr lang="en-US" baseline="0" dirty="0" err="1" smtClean="0"/>
              <a:t>tanbed</a:t>
            </a:r>
            <a:r>
              <a:rPr lang="en-US" baseline="0" dirty="0" smtClean="0"/>
              <a:t>. This is called the ODDS ratio (click)</a:t>
            </a:r>
          </a:p>
          <a:p>
            <a:r>
              <a:rPr lang="en-US" baseline="0" dirty="0" smtClean="0"/>
              <a:t>The ODDs ratio is the number of people who went on the </a:t>
            </a:r>
            <a:r>
              <a:rPr lang="en-US" baseline="0" dirty="0" err="1" smtClean="0"/>
              <a:t>tanbed</a:t>
            </a:r>
            <a:r>
              <a:rPr lang="en-US" baseline="0" dirty="0" smtClean="0"/>
              <a:t> and got skin cancer (click)  called E</a:t>
            </a:r>
            <a:r>
              <a:rPr lang="en-US" baseline="-25000" dirty="0" smtClean="0"/>
              <a:t>D</a:t>
            </a:r>
            <a:r>
              <a:rPr lang="en-US" baseline="0" dirty="0" smtClean="0"/>
              <a:t> (for exposed diseased) (click)</a:t>
            </a:r>
          </a:p>
          <a:p>
            <a:r>
              <a:rPr lang="en-US" baseline="0" dirty="0" smtClean="0"/>
              <a:t>Divided by (click, click)</a:t>
            </a:r>
          </a:p>
          <a:p>
            <a:r>
              <a:rPr lang="en-US" baseline="0" dirty="0" smtClean="0"/>
              <a:t>The number of people who went on the bed and didn’t get cancer (Click) called E</a:t>
            </a:r>
            <a:r>
              <a:rPr lang="en-US" baseline="-25000" dirty="0" smtClean="0"/>
              <a:t>H</a:t>
            </a:r>
            <a:r>
              <a:rPr lang="en-US" baseline="0" dirty="0" smtClean="0"/>
              <a:t> (for exposed healthy)</a:t>
            </a:r>
          </a:p>
          <a:p>
            <a:endParaRPr lang="en-US" baseline="0" dirty="0" smtClean="0"/>
          </a:p>
          <a:p>
            <a:r>
              <a:rPr lang="en-US" baseline="0" dirty="0" smtClean="0"/>
              <a:t>This ratio, (the number of people who went on the bed and got cancer divided by the number of people who didn’t)</a:t>
            </a:r>
          </a:p>
          <a:p>
            <a:endParaRPr lang="en-US" baseline="0" dirty="0" smtClean="0"/>
          </a:p>
          <a:p>
            <a:r>
              <a:rPr lang="en-US" baseline="0" dirty="0" smtClean="0"/>
              <a:t>Is then divided by (click)  (click)</a:t>
            </a:r>
          </a:p>
          <a:p>
            <a:endParaRPr lang="en-US" baseline="0" dirty="0" smtClean="0"/>
          </a:p>
          <a:p>
            <a:r>
              <a:rPr lang="en-US" baseline="0" dirty="0" smtClean="0"/>
              <a:t>The ratio of people who didn’t go on the bed and got cancer anyway (click) called NE</a:t>
            </a:r>
            <a:r>
              <a:rPr lang="en-US" baseline="-25000" dirty="0" smtClean="0"/>
              <a:t>D</a:t>
            </a:r>
            <a:r>
              <a:rPr lang="en-US" baseline="0" dirty="0" smtClean="0"/>
              <a:t> (for not-exposed diseased) click</a:t>
            </a:r>
          </a:p>
          <a:p>
            <a:r>
              <a:rPr lang="en-US" baseline="0" dirty="0" smtClean="0"/>
              <a:t>Divided by (click)(click)</a:t>
            </a:r>
          </a:p>
          <a:p>
            <a:endParaRPr lang="en-US" baseline="0" dirty="0" smtClean="0"/>
          </a:p>
          <a:p>
            <a:r>
              <a:rPr lang="en-US" baseline="0" dirty="0" smtClean="0"/>
              <a:t>The number of people who didn’t go on the bed and didn’t get cancer (click) can you guess what they’re called? Yes! NE</a:t>
            </a:r>
            <a:r>
              <a:rPr lang="en-US" baseline="-25000" dirty="0" smtClean="0"/>
              <a:t>H</a:t>
            </a:r>
            <a:r>
              <a:rPr lang="en-US" baseline="0" dirty="0" smtClean="0"/>
              <a:t> (click) for Not-exposed healthy.”</a:t>
            </a:r>
            <a:endParaRPr lang="en-US" dirty="0"/>
          </a:p>
        </p:txBody>
      </p:sp>
      <p:sp>
        <p:nvSpPr>
          <p:cNvPr id="4" name="Slide Number Placeholder 3"/>
          <p:cNvSpPr>
            <a:spLocks noGrp="1"/>
          </p:cNvSpPr>
          <p:nvPr>
            <p:ph type="sldNum" sz="quarter" idx="10"/>
          </p:nvPr>
        </p:nvSpPr>
        <p:spPr/>
        <p:txBody>
          <a:bodyPr/>
          <a:lstStyle/>
          <a:p>
            <a:fld id="{62B03BA6-D3AE-BC4D-9CC7-28434FF86959}" type="slidenum">
              <a:rPr lang="en-US" smtClean="0"/>
              <a:t>15</a:t>
            </a:fld>
            <a:endParaRPr lang="en-US"/>
          </a:p>
        </p:txBody>
      </p:sp>
    </p:spTree>
    <p:extLst>
      <p:ext uri="{BB962C8B-B14F-4D97-AF65-F5344CB8AC3E}">
        <p14:creationId xmlns:p14="http://schemas.microsoft.com/office/powerpoint/2010/main" val="232754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OR = 1, or OR = 100%: no difference in cancer risk between people exposed to the risk factor and people not exposed to it</a:t>
            </a:r>
          </a:p>
          <a:p>
            <a:r>
              <a:rPr lang="en-US" dirty="0" smtClean="0"/>
              <a:t>OR less than 1, or OR = 0-100%: cancer risk is lower in people exposed to the risk factor compared with people not exposed to it; exposed people are </a:t>
            </a:r>
            <a:r>
              <a:rPr lang="en-US" i="1" dirty="0" smtClean="0"/>
              <a:t>less likely</a:t>
            </a:r>
            <a:r>
              <a:rPr lang="en-US" dirty="0" smtClean="0"/>
              <a:t> to develop cancer</a:t>
            </a:r>
          </a:p>
          <a:p>
            <a:r>
              <a:rPr lang="en-US" dirty="0" smtClean="0"/>
              <a:t>OR greater than 1, or OR = 100%+: cancer risk is higher in people exposed to the risk factor compared with people not exposed to it; exposed people are </a:t>
            </a:r>
            <a:r>
              <a:rPr lang="en-US" i="1" dirty="0" smtClean="0"/>
              <a:t>more likely</a:t>
            </a:r>
            <a:r>
              <a:rPr lang="en-US" dirty="0" smtClean="0"/>
              <a:t> to develop cancer</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17</a:t>
            </a:fld>
            <a:endParaRPr lang="en-US"/>
          </a:p>
        </p:txBody>
      </p:sp>
    </p:spTree>
    <p:extLst>
      <p:ext uri="{BB962C8B-B14F-4D97-AF65-F5344CB8AC3E}">
        <p14:creationId xmlns:p14="http://schemas.microsoft.com/office/powerpoint/2010/main" val="1953530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18</a:t>
            </a:fld>
            <a:endParaRPr lang="en-US"/>
          </a:p>
        </p:txBody>
      </p:sp>
    </p:spTree>
    <p:extLst>
      <p:ext uri="{BB962C8B-B14F-4D97-AF65-F5344CB8AC3E}">
        <p14:creationId xmlns:p14="http://schemas.microsoft.com/office/powerpoint/2010/main" val="1953530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Previous cancer diagnosis</a:t>
            </a:r>
          </a:p>
          <a:p>
            <a:r>
              <a:rPr lang="en-US" dirty="0" smtClean="0"/>
              <a:t>Treatment for cancer in childhood increases the risk of being diagnosed with a second primary cancer in teenagers and young adults. There is a ten-fold risk increase for those aged between 5 and 19 who have been diagnosed with cancer at least five years previously, according to the British Childhood Cancer Survivor Study.</a:t>
            </a:r>
            <a:r>
              <a:rPr lang="en-US" dirty="0" smtClean="0">
                <a:hlinkClick r:id="rId3"/>
              </a:rPr>
              <a:t>1</a:t>
            </a:r>
            <a:r>
              <a:rPr lang="en-US" dirty="0" smtClean="0"/>
              <a:t> The risk ratio falls with age, with a five-fold risk increase of being diagnosed with a second primary cancer in those aged 20-29.</a:t>
            </a:r>
            <a:r>
              <a:rPr lang="en-US" dirty="0" smtClean="0">
                <a:hlinkClick r:id="rId3"/>
              </a:rPr>
              <a:t>1</a:t>
            </a:r>
            <a:r>
              <a:rPr lang="en-US" dirty="0" smtClean="0"/>
              <a:t> The risk of second primary bone cancer is especially high, with 38-fold and 25-fold risk increases at the ages of 5-19 and 20-29, respectively</a:t>
            </a:r>
          </a:p>
          <a:p>
            <a:endParaRPr lang="en-US" dirty="0" smtClean="0"/>
          </a:p>
          <a:p>
            <a:r>
              <a:rPr lang="en-US" b="1" dirty="0" smtClean="0"/>
              <a:t>Infections</a:t>
            </a:r>
          </a:p>
          <a:p>
            <a:r>
              <a:rPr lang="en-US" dirty="0" smtClean="0"/>
              <a:t>Infection with the </a:t>
            </a:r>
            <a:r>
              <a:rPr lang="en-US" dirty="0" smtClean="0">
                <a:hlinkClick r:id="rId4"/>
              </a:rPr>
              <a:t>Epstein-Barr virus (EBV)</a:t>
            </a:r>
            <a:r>
              <a:rPr lang="en-US" dirty="0" smtClean="0"/>
              <a:t> is estimated to be associated with 45% of cases of Hodgkin lymphoma in the UK, although this proportion varies by age and is lowest (20%) between the ages of 15 and 44.</a:t>
            </a:r>
            <a:r>
              <a:rPr lang="en-US" dirty="0" smtClean="0">
                <a:hlinkClick r:id="rId5"/>
              </a:rPr>
              <a:t>2</a:t>
            </a:r>
            <a:r>
              <a:rPr lang="en-US" dirty="0" smtClean="0"/>
              <a:t> Between the ages of 15 and 49, males are twice as likely as females to have EBV-positive tumours.</a:t>
            </a:r>
            <a:r>
              <a:rPr lang="en-US" dirty="0" smtClean="0">
                <a:hlinkClick r:id="rId6"/>
              </a:rPr>
              <a:t>3</a:t>
            </a:r>
            <a:r>
              <a:rPr lang="en-US" dirty="0" smtClean="0"/>
              <a:t> It has been suggested that the </a:t>
            </a:r>
            <a:r>
              <a:rPr lang="en-US" dirty="0" err="1" smtClean="0"/>
              <a:t>aetiology</a:t>
            </a:r>
            <a:r>
              <a:rPr lang="en-US" dirty="0" smtClean="0"/>
              <a:t> of Hodgkin lymphoma is different in young and middle-aged adults from older adults, and that delayed exposure to common childhood infections is involved in the development of Hodgkin lymphomas diagnosed before or in middle age, but not in cases of the disease in older age. </a:t>
            </a:r>
          </a:p>
          <a:p>
            <a:r>
              <a:rPr lang="en-US" dirty="0" smtClean="0"/>
              <a:t>Studies have shown that risk of Hodgkin lymphoma is higher in children and young adults with small family size, single-family housing, and relatively high maternal education, and lower in those aged between 15 and 42 with at least three older siblings compared with first-born individuals (risk ratios of 0.3 and 0.7 reported), or who attended pre-school daycare (risk ratio of 0.6).</a:t>
            </a:r>
            <a:r>
              <a:rPr lang="en-US" dirty="0" smtClean="0">
                <a:hlinkClick r:id="rId7"/>
              </a:rPr>
              <a:t>4-6</a:t>
            </a:r>
            <a:r>
              <a:rPr lang="en-US" dirty="0" smtClean="0"/>
              <a:t> Evidence is less consistent for non-Hodgkin lymphoma (NHL), but higher birth order has also been associated with a lower risk of NHL before the age of 38 (risk ratio of 0.9 for an increment of one birth).</a:t>
            </a:r>
            <a:r>
              <a:rPr lang="en-US" dirty="0" smtClean="0">
                <a:hlinkClick r:id="rId8"/>
              </a:rPr>
              <a:t>7</a:t>
            </a:r>
            <a:endParaRPr lang="en-US" dirty="0" smtClean="0"/>
          </a:p>
          <a:p>
            <a:r>
              <a:rPr lang="en-US" dirty="0" smtClean="0"/>
              <a:t>Infection with the human papillomavirus (HPV) is a necessary cause of cervical cancer and is also a risk factor for anal, vaginal, </a:t>
            </a:r>
            <a:r>
              <a:rPr lang="en-US" dirty="0" err="1" smtClean="0"/>
              <a:t>vulval</a:t>
            </a:r>
            <a:r>
              <a:rPr lang="en-US" dirty="0" smtClean="0"/>
              <a:t>, penile and oral cancers.</a:t>
            </a:r>
            <a:r>
              <a:rPr lang="en-US" dirty="0" smtClean="0">
                <a:hlinkClick r:id="rId9"/>
              </a:rPr>
              <a:t>8</a:t>
            </a:r>
            <a:r>
              <a:rPr lang="en-US" dirty="0" smtClean="0"/>
              <a:t> HPV 16 is found in more than 60% of invasive cervical cancers, and HPV 18 in 16%, according to a recent meta-analysis.</a:t>
            </a:r>
            <a:r>
              <a:rPr lang="en-US" dirty="0" smtClean="0">
                <a:hlinkClick r:id="rId10"/>
              </a:rPr>
              <a:t>9</a:t>
            </a:r>
            <a:r>
              <a:rPr lang="en-US" dirty="0" smtClean="0"/>
              <a:t> Between 1996 and 2006, incidence of cervical cancer increased in women aged 20–29 in most English regions, whereas incidence rates in those aged 40–79 decreased markedly.</a:t>
            </a:r>
            <a:r>
              <a:rPr lang="en-US" dirty="0" smtClean="0">
                <a:hlinkClick r:id="rId11"/>
              </a:rPr>
              <a:t>10</a:t>
            </a:r>
            <a:r>
              <a:rPr lang="en-US" dirty="0" smtClean="0"/>
              <a:t> This may be linked to HPV infection rates, which may have increased as the proportion of women having sexual intercourse before the age of 16 has risen in recent decades.</a:t>
            </a:r>
            <a:r>
              <a:rPr lang="en-US" dirty="0" smtClean="0">
                <a:hlinkClick r:id="rId12"/>
              </a:rPr>
              <a:t>11</a:t>
            </a:r>
            <a:r>
              <a:rPr lang="en-US" dirty="0" smtClean="0"/>
              <a:t> HPV vaccination has been offered to 12-13-year-old girls in the UK since 2008, and currently uses the Gardasil vaccine, which protects against HPV types 6, 11, 16 and 18.</a:t>
            </a:r>
            <a:r>
              <a:rPr lang="en-US" dirty="0" smtClean="0">
                <a:hlinkClick r:id="rId13"/>
              </a:rPr>
              <a:t>12</a:t>
            </a:r>
            <a:r>
              <a:rPr lang="en-US" dirty="0" smtClean="0"/>
              <a:t> The </a:t>
            </a:r>
            <a:r>
              <a:rPr lang="en-US" dirty="0" err="1" smtClean="0"/>
              <a:t>quadrivalent</a:t>
            </a:r>
            <a:r>
              <a:rPr lang="en-US" dirty="0" smtClean="0"/>
              <a:t> HPV vaccine against these types has been shown to prevent between 94% and 100% of cervical intraepithelial </a:t>
            </a:r>
            <a:r>
              <a:rPr lang="en-US" dirty="0" err="1" smtClean="0"/>
              <a:t>neoplasia</a:t>
            </a:r>
            <a:r>
              <a:rPr lang="en-US" dirty="0" smtClean="0"/>
              <a:t> (CIN) related to HPV 16/18/6/11 when given to women aged 15-26 uninfected with HPV, over up to five years of follow-up.</a:t>
            </a:r>
            <a:r>
              <a:rPr lang="en-US" dirty="0" smtClean="0">
                <a:hlinkClick r:id="rId14"/>
              </a:rPr>
              <a:t>13,14</a:t>
            </a:r>
            <a:endParaRPr lang="en-US" dirty="0" smtClean="0"/>
          </a:p>
          <a:p>
            <a:endParaRPr lang="en-US" dirty="0" smtClean="0"/>
          </a:p>
          <a:p>
            <a:r>
              <a:rPr lang="en-US" b="1" dirty="0" smtClean="0"/>
              <a:t>Genes and family history</a:t>
            </a:r>
          </a:p>
          <a:p>
            <a:r>
              <a:rPr lang="en-US" dirty="0" smtClean="0"/>
              <a:t>Li </a:t>
            </a:r>
            <a:r>
              <a:rPr lang="en-US" dirty="0" err="1" smtClean="0"/>
              <a:t>Fraumeni</a:t>
            </a:r>
            <a:r>
              <a:rPr lang="en-US" dirty="0" smtClean="0"/>
              <a:t> syndrome (LFS) – associated with germ-line mutations on the TP53 gene – is a rare genetic condition that carries a high risk of multiple primary </a:t>
            </a:r>
            <a:r>
              <a:rPr lang="en-US" dirty="0" err="1" smtClean="0"/>
              <a:t>tumours</a:t>
            </a:r>
            <a:r>
              <a:rPr lang="en-US" dirty="0" smtClean="0"/>
              <a:t> in childhood and young adulthood. Carriers are especially susceptible to carcinomas of the breast and adrenal cortex, soft tissue sarcomas, bone </a:t>
            </a:r>
            <a:r>
              <a:rPr lang="en-US" dirty="0" err="1" smtClean="0"/>
              <a:t>tumours</a:t>
            </a:r>
            <a:r>
              <a:rPr lang="en-US" dirty="0" smtClean="0"/>
              <a:t>, and brain and CNS </a:t>
            </a:r>
            <a:r>
              <a:rPr lang="en-US" dirty="0" err="1" smtClean="0"/>
              <a:t>tumours</a:t>
            </a:r>
            <a:r>
              <a:rPr lang="en-US" dirty="0" smtClean="0"/>
              <a:t>. It is diagnosed based on a patient’s personal and family history of cancers.</a:t>
            </a:r>
            <a:r>
              <a:rPr lang="en-US" dirty="0" smtClean="0">
                <a:hlinkClick r:id="rId15"/>
              </a:rPr>
              <a:t>15</a:t>
            </a:r>
            <a:endParaRPr lang="en-US" dirty="0" smtClean="0"/>
          </a:p>
          <a:p>
            <a:r>
              <a:rPr lang="en-US" dirty="0" smtClean="0"/>
              <a:t>The breast cancer predisposition genes BRCA1 and BRCA2 carry an estimated cumulative risk of breast cancer by the age of 30 of 3.6% and 0.6%, respectively.</a:t>
            </a:r>
            <a:r>
              <a:rPr lang="en-US" dirty="0" smtClean="0">
                <a:hlinkClick r:id="rId16"/>
              </a:rPr>
              <a:t>16</a:t>
            </a:r>
            <a:r>
              <a:rPr lang="en-US" dirty="0" smtClean="0"/>
              <a:t> Cowden syndrome, which is associated with mutations on the PTEN gene, also carries a higher risk of breast cancer in young adults.</a:t>
            </a:r>
            <a:r>
              <a:rPr lang="en-US" dirty="0" smtClean="0">
                <a:hlinkClick r:id="rId17"/>
              </a:rPr>
              <a:t>17</a:t>
            </a:r>
            <a:endParaRPr lang="en-US" dirty="0" smtClean="0"/>
          </a:p>
          <a:p>
            <a:r>
              <a:rPr lang="en-US" dirty="0" smtClean="0"/>
              <a:t>Individuals with Down syndrome have an increased risk of </a:t>
            </a:r>
            <a:r>
              <a:rPr lang="en-US" dirty="0" err="1" smtClean="0"/>
              <a:t>leukaemia</a:t>
            </a:r>
            <a:r>
              <a:rPr lang="en-US" dirty="0" smtClean="0"/>
              <a:t> before the age of 40, with the highest risk in childhood. Risk of testicular cancer is also increased in this group, according to a Finnish cohort study and earlier studies.</a:t>
            </a:r>
            <a:r>
              <a:rPr lang="en-US" dirty="0" smtClean="0">
                <a:hlinkClick r:id="rId18"/>
              </a:rPr>
              <a:t>18</a:t>
            </a:r>
            <a:endParaRPr lang="en-US" dirty="0" smtClean="0"/>
          </a:p>
          <a:p>
            <a:r>
              <a:rPr lang="en-US" dirty="0" smtClean="0"/>
              <a:t>Lynch syndrome (or hereditary </a:t>
            </a:r>
            <a:r>
              <a:rPr lang="en-US" dirty="0" err="1" smtClean="0"/>
              <a:t>nonpolyoposis</a:t>
            </a:r>
            <a:r>
              <a:rPr lang="en-US" dirty="0" smtClean="0"/>
              <a:t> colorectal cancer, caused by mutations in one of the four MMR genes) is responsible for 2–4% of all bowel cancers, and is associated with bowel cancer in teenagers and young adults, although risk is higher for those aged over 40.</a:t>
            </a:r>
            <a:r>
              <a:rPr lang="en-US" dirty="0" smtClean="0">
                <a:hlinkClick r:id="rId19"/>
              </a:rPr>
              <a:t>19</a:t>
            </a:r>
            <a:r>
              <a:rPr lang="en-US" dirty="0" smtClean="0"/>
              <a:t> Familial adenomatous polyposis (FAP), caused by germ-line mutations in the APC gene, leads to colon cancer in most patients before the age of 40. Annual or biennial colonic surveillance is recommended from the age of 10–12 for typical FAP, and biennial colonoscopy from the age of 18–20 for those with an attenuated FAP phenotype.</a:t>
            </a:r>
            <a:r>
              <a:rPr lang="en-US" dirty="0" smtClean="0">
                <a:hlinkClick r:id="rId20"/>
              </a:rPr>
              <a:t>20</a:t>
            </a:r>
            <a:endParaRPr lang="en-US" dirty="0" smtClean="0"/>
          </a:p>
          <a:p>
            <a:r>
              <a:rPr lang="en-US" dirty="0" smtClean="0"/>
              <a:t>Germ-line mutations in neurofibromatosis type 1 carry an increased risk of brain and CNS </a:t>
            </a:r>
            <a:r>
              <a:rPr lang="en-US" dirty="0" err="1" smtClean="0"/>
              <a:t>tumours</a:t>
            </a:r>
            <a:r>
              <a:rPr lang="en-US" dirty="0" smtClean="0"/>
              <a:t>, malignant peripheral nerve sheath </a:t>
            </a:r>
            <a:r>
              <a:rPr lang="en-US" dirty="0" err="1" smtClean="0"/>
              <a:t>tumours</a:t>
            </a:r>
            <a:r>
              <a:rPr lang="en-US" dirty="0" smtClean="0"/>
              <a:t>, gastro-intestinal stromal </a:t>
            </a:r>
            <a:r>
              <a:rPr lang="en-US" dirty="0" err="1" smtClean="0"/>
              <a:t>tumours</a:t>
            </a:r>
            <a:r>
              <a:rPr lang="en-US" dirty="0" smtClean="0"/>
              <a:t> and early breast cancer.</a:t>
            </a:r>
            <a:r>
              <a:rPr lang="en-US" dirty="0" smtClean="0">
                <a:hlinkClick r:id="rId17"/>
              </a:rPr>
              <a:t>17</a:t>
            </a:r>
            <a:endParaRPr lang="en-US" dirty="0" smtClean="0"/>
          </a:p>
          <a:p>
            <a:r>
              <a:rPr lang="en-US" dirty="0" smtClean="0"/>
              <a:t>Most cases of </a:t>
            </a:r>
            <a:r>
              <a:rPr lang="en-US" dirty="0" smtClean="0">
                <a:hlinkClick r:id="rId21"/>
              </a:rPr>
              <a:t>melanoma</a:t>
            </a:r>
            <a:r>
              <a:rPr lang="en-US" dirty="0" smtClean="0"/>
              <a:t> are sporadic (occur by chance). The number of people who have an inherited risk of melanoma is unknown, but the number is thought to be low. It is estimated that about 8% of people with melanoma have a first-degree relative with melanoma and that only 1% to 2% of people with melanoma have two or more close relatives with melanoma.   </a:t>
            </a:r>
          </a:p>
          <a:p>
            <a:endParaRPr lang="en-US" dirty="0" smtClean="0"/>
          </a:p>
          <a:p>
            <a:r>
              <a:rPr lang="en-US" b="1" dirty="0" smtClean="0"/>
              <a:t>Puberty and adolescent growth</a:t>
            </a:r>
          </a:p>
          <a:p>
            <a:r>
              <a:rPr lang="en-US" dirty="0" smtClean="0"/>
              <a:t>Osteosarcomas occur much more frequently in the long bones of the arms and legs in teenagers and young adults, and it has been suggested that this is evidence of a link with the adolescent growth spurt, as these are the bones which have the greatest increase in length during that period.</a:t>
            </a:r>
            <a:r>
              <a:rPr lang="en-US" dirty="0" smtClean="0">
                <a:hlinkClick r:id="rId22"/>
              </a:rPr>
              <a:t>21</a:t>
            </a:r>
            <a:r>
              <a:rPr lang="en-US" dirty="0" smtClean="0"/>
              <a:t> Young osteosarcoma patients are on average taller than those in the general population.</a:t>
            </a:r>
            <a:r>
              <a:rPr lang="en-US" dirty="0" smtClean="0">
                <a:hlinkClick r:id="rId23"/>
              </a:rPr>
              <a:t>22</a:t>
            </a:r>
            <a:endParaRPr lang="en-US" dirty="0" smtClean="0"/>
          </a:p>
          <a:p>
            <a:endParaRPr lang="en-US" dirty="0" smtClean="0"/>
          </a:p>
          <a:p>
            <a:r>
              <a:rPr lang="en-US" b="1" dirty="0" smtClean="0"/>
              <a:t>UV radiation</a:t>
            </a:r>
          </a:p>
          <a:p>
            <a:r>
              <a:rPr lang="en-US" dirty="0" smtClean="0"/>
              <a:t>Unlike most other lifestyle factors, exposure to ultraviolet radiation (UVR) is an established factor in development of melanoma in teenagers and young adults. Level of ambient UVR was shown to be linked to risk of melanoma in children, teenagers and young adults in the US, and while white and black children have a similar incidence of melanoma in the first year of life, by the age of 20-24, incidence is 40 times higher in whites.</a:t>
            </a:r>
            <a:r>
              <a:rPr lang="en-US" dirty="0" smtClean="0">
                <a:hlinkClick r:id="rId24"/>
              </a:rPr>
              <a:t>23</a:t>
            </a:r>
            <a:endParaRPr lang="en-US" dirty="0" smtClean="0"/>
          </a:p>
          <a:p>
            <a:r>
              <a:rPr lang="en-US" dirty="0" smtClean="0"/>
              <a:t>Sunbed use, which increases risk of melanoma at all ages, has a particularly marked effect on risk of melanoma diagnosed before the of 30, with ever-use associated with a four-fold increase in risk in this age-group, and more than ten previous sessions of use associated with almost a seven-fold risk increase.</a:t>
            </a:r>
            <a:r>
              <a:rPr lang="en-US" dirty="0" smtClean="0">
                <a:hlinkClick r:id="rId25"/>
              </a:rPr>
              <a:t>24</a:t>
            </a:r>
            <a:r>
              <a:rPr lang="en-US" dirty="0" smtClean="0"/>
              <a:t> Although sunbed use in under-18s is now banned across the UK, in 2008-2009, 6% of 11-17 year-olds surveyed in England had already used a sunbed, with higher prevalence among females (8.6%).</a:t>
            </a:r>
            <a:r>
              <a:rPr lang="en-US" dirty="0" smtClean="0">
                <a:hlinkClick r:id="rId26"/>
              </a:rPr>
              <a:t>25</a:t>
            </a:r>
            <a:r>
              <a:rPr lang="en-US" dirty="0" smtClean="0"/>
              <a:t> Use is higher among female than male adolescents in other countries, and is a likely factor in the higher incidence of melanoma in young women than young men.</a:t>
            </a:r>
            <a:r>
              <a:rPr lang="en-US" dirty="0" smtClean="0">
                <a:hlinkClick r:id="rId27"/>
              </a:rPr>
              <a:t>26,27</a:t>
            </a:r>
            <a:endParaRPr lang="en-US" dirty="0" smtClean="0"/>
          </a:p>
          <a:p>
            <a:endParaRPr lang="en-US" dirty="0" smtClean="0"/>
          </a:p>
          <a:p>
            <a:r>
              <a:rPr lang="en-US" b="1" dirty="0" smtClean="0"/>
              <a:t>Hormones</a:t>
            </a:r>
          </a:p>
          <a:p>
            <a:r>
              <a:rPr lang="en-US" dirty="0" smtClean="0"/>
              <a:t>It has been suggested that the higher incidence of melanoma in female than male teenagers and young adults – which is not apparent at all ages – may be linked partly to hormonal exposures, for example from oral contraceptives or pregnancy, but evidence remains limited.</a:t>
            </a:r>
            <a:r>
              <a:rPr lang="en-US" dirty="0" smtClean="0">
                <a:hlinkClick r:id="rId28"/>
              </a:rPr>
              <a:t>28</a:t>
            </a:r>
            <a:endParaRPr lang="en-US" dirty="0" smtClean="0"/>
          </a:p>
          <a:p>
            <a:endParaRPr lang="en-US" dirty="0" smtClean="0"/>
          </a:p>
          <a:p>
            <a:r>
              <a:rPr lang="en-US" b="1" dirty="0" smtClean="0"/>
              <a:t>Smoking</a:t>
            </a:r>
          </a:p>
          <a:p>
            <a:r>
              <a:rPr lang="en-US" dirty="0" smtClean="0"/>
              <a:t>Smoking doubles risk of developing cervical pre-cancerous lesions in young women, after controlling for HPV infection.</a:t>
            </a:r>
            <a:r>
              <a:rPr lang="en-US" dirty="0" smtClean="0">
                <a:hlinkClick r:id="rId29"/>
              </a:rPr>
              <a:t>29</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20</a:t>
            </a:fld>
            <a:endParaRPr lang="en-US"/>
          </a:p>
        </p:txBody>
      </p:sp>
    </p:spTree>
    <p:extLst>
      <p:ext uri="{BB962C8B-B14F-4D97-AF65-F5344CB8AC3E}">
        <p14:creationId xmlns:p14="http://schemas.microsoft.com/office/powerpoint/2010/main" val="1339157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indent="0">
              <a:buNone/>
            </a:pPr>
            <a:endParaRPr lang="en-US" baseline="0" dirty="0" smtClean="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21</a:t>
            </a:fld>
            <a:endParaRPr lang="en-US"/>
          </a:p>
        </p:txBody>
      </p:sp>
    </p:spTree>
    <p:extLst>
      <p:ext uri="{BB962C8B-B14F-4D97-AF65-F5344CB8AC3E}">
        <p14:creationId xmlns:p14="http://schemas.microsoft.com/office/powerpoint/2010/main" val="2915806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5777FD-9432-D948-B35F-9B7BD5FDF8A1}" type="datetime1">
              <a:rPr lang="en-US" smtClean="0"/>
              <a:pPr>
                <a:defRPr/>
              </a:pPr>
              <a:t>8/16/16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AAB5B1-00BC-F24C-BCEC-280088855D52}" type="slidenum">
              <a:rPr lang="en-US" smtClean="0"/>
              <a:pPr>
                <a:defRPr/>
              </a:pPr>
              <a:t>‹#›</a:t>
            </a:fld>
            <a:endParaRPr lang="en-US"/>
          </a:p>
        </p:txBody>
      </p:sp>
    </p:spTree>
    <p:extLst>
      <p:ext uri="{BB962C8B-B14F-4D97-AF65-F5344CB8AC3E}">
        <p14:creationId xmlns:p14="http://schemas.microsoft.com/office/powerpoint/2010/main" val="1784242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06F2DC-6832-8E41-AC2E-3AF4D3AEB5C9}" type="datetime1">
              <a:rPr lang="en-US" smtClean="0"/>
              <a:pPr>
                <a:defRPr/>
              </a:pPr>
              <a:t>8/16/16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3CD768-44BE-6743-A8B9-166A0DAFD29B}" type="slidenum">
              <a:rPr lang="en-US" smtClean="0"/>
              <a:pPr>
                <a:defRPr/>
              </a:pPr>
              <a:t>‹#›</a:t>
            </a:fld>
            <a:endParaRPr lang="en-US"/>
          </a:p>
        </p:txBody>
      </p:sp>
    </p:spTree>
    <p:extLst>
      <p:ext uri="{BB962C8B-B14F-4D97-AF65-F5344CB8AC3E}">
        <p14:creationId xmlns:p14="http://schemas.microsoft.com/office/powerpoint/2010/main" val="64480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C48182-9AA4-0743-923D-82C285352A06}" type="datetime1">
              <a:rPr lang="en-US" smtClean="0"/>
              <a:pPr>
                <a:defRPr/>
              </a:pPr>
              <a:t>8/16/16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6E6E90-B66E-9446-803C-8BA15407D21F}" type="slidenum">
              <a:rPr lang="en-US" smtClean="0"/>
              <a:pPr>
                <a:defRPr/>
              </a:pPr>
              <a:t>‹#›</a:t>
            </a:fld>
            <a:endParaRPr lang="en-US"/>
          </a:p>
        </p:txBody>
      </p:sp>
    </p:spTree>
    <p:extLst>
      <p:ext uri="{BB962C8B-B14F-4D97-AF65-F5344CB8AC3E}">
        <p14:creationId xmlns:p14="http://schemas.microsoft.com/office/powerpoint/2010/main" val="131935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FCE7A9-800B-2E4E-A043-9B5691CC9FA1}" type="datetime1">
              <a:rPr lang="en-US" smtClean="0"/>
              <a:pPr>
                <a:defRPr/>
              </a:pPr>
              <a:t>8/16/16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62B316-9619-6B4E-B1F0-FEF328F2B9E0}" type="slidenum">
              <a:rPr lang="en-US" smtClean="0"/>
              <a:pPr>
                <a:defRPr/>
              </a:pPr>
              <a:t>‹#›</a:t>
            </a:fld>
            <a:endParaRPr lang="en-US"/>
          </a:p>
        </p:txBody>
      </p:sp>
    </p:spTree>
    <p:extLst>
      <p:ext uri="{BB962C8B-B14F-4D97-AF65-F5344CB8AC3E}">
        <p14:creationId xmlns:p14="http://schemas.microsoft.com/office/powerpoint/2010/main" val="181525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A8F243-EC49-7C46-9BC8-A818147A19FB}" type="datetime1">
              <a:rPr lang="en-US" smtClean="0"/>
              <a:pPr>
                <a:defRPr/>
              </a:pPr>
              <a:t>8/16/16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EECEF4-70FA-7C49-9E9C-054C23DA1F61}" type="slidenum">
              <a:rPr lang="en-US" smtClean="0"/>
              <a:pPr>
                <a:defRPr/>
              </a:pPr>
              <a:t>‹#›</a:t>
            </a:fld>
            <a:endParaRPr lang="en-US"/>
          </a:p>
        </p:txBody>
      </p:sp>
    </p:spTree>
    <p:extLst>
      <p:ext uri="{BB962C8B-B14F-4D97-AF65-F5344CB8AC3E}">
        <p14:creationId xmlns:p14="http://schemas.microsoft.com/office/powerpoint/2010/main" val="261507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168720-4AE0-5847-B11F-DEF5AF537B8F}" type="datetime1">
              <a:rPr lang="en-US" smtClean="0"/>
              <a:pPr>
                <a:defRPr/>
              </a:pPr>
              <a:t>8/16/16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16C786-7364-A040-B2E9-EDCE5FBC182B}" type="slidenum">
              <a:rPr lang="en-US" smtClean="0"/>
              <a:pPr>
                <a:defRPr/>
              </a:pPr>
              <a:t>‹#›</a:t>
            </a:fld>
            <a:endParaRPr lang="en-US"/>
          </a:p>
        </p:txBody>
      </p:sp>
    </p:spTree>
    <p:extLst>
      <p:ext uri="{BB962C8B-B14F-4D97-AF65-F5344CB8AC3E}">
        <p14:creationId xmlns:p14="http://schemas.microsoft.com/office/powerpoint/2010/main" val="271793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23F585-28E5-C545-9306-FD069836D8D2}" type="datetime1">
              <a:rPr lang="en-US" smtClean="0"/>
              <a:pPr>
                <a:defRPr/>
              </a:pPr>
              <a:t>8/16/16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CE9325-A65C-7345-837C-B4A8AEE58D34}" type="slidenum">
              <a:rPr lang="en-US" smtClean="0"/>
              <a:pPr>
                <a:defRPr/>
              </a:pPr>
              <a:t>‹#›</a:t>
            </a:fld>
            <a:endParaRPr lang="en-US"/>
          </a:p>
        </p:txBody>
      </p:sp>
    </p:spTree>
    <p:extLst>
      <p:ext uri="{BB962C8B-B14F-4D97-AF65-F5344CB8AC3E}">
        <p14:creationId xmlns:p14="http://schemas.microsoft.com/office/powerpoint/2010/main" val="259667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ACE5BB6-28DD-B24F-8555-4BD5AE3B47FC}" type="datetime1">
              <a:rPr lang="en-US" smtClean="0"/>
              <a:pPr>
                <a:defRPr/>
              </a:pPr>
              <a:t>8/16/16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0D07FB3-F15E-8345-836A-94D8C3ED733F}" type="slidenum">
              <a:rPr lang="en-US" smtClean="0"/>
              <a:pPr>
                <a:defRPr/>
              </a:pPr>
              <a:t>‹#›</a:t>
            </a:fld>
            <a:endParaRPr lang="en-US"/>
          </a:p>
        </p:txBody>
      </p:sp>
    </p:spTree>
    <p:extLst>
      <p:ext uri="{BB962C8B-B14F-4D97-AF65-F5344CB8AC3E}">
        <p14:creationId xmlns:p14="http://schemas.microsoft.com/office/powerpoint/2010/main" val="3219927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B94E0-751B-754E-A5F8-B15C0C1E3F02}" type="datetime1">
              <a:rPr lang="en-US" smtClean="0"/>
              <a:pPr>
                <a:defRPr/>
              </a:pPr>
              <a:t>8/16/16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C925204-6ED0-B74A-9903-DF21F0FF8403}" type="slidenum">
              <a:rPr lang="en-US" smtClean="0"/>
              <a:pPr>
                <a:defRPr/>
              </a:pPr>
              <a:t>‹#›</a:t>
            </a:fld>
            <a:endParaRPr lang="en-US"/>
          </a:p>
        </p:txBody>
      </p:sp>
    </p:spTree>
    <p:extLst>
      <p:ext uri="{BB962C8B-B14F-4D97-AF65-F5344CB8AC3E}">
        <p14:creationId xmlns:p14="http://schemas.microsoft.com/office/powerpoint/2010/main" val="292135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74FD88-0525-E94A-88E7-0E3B44FB848C}" type="datetime1">
              <a:rPr lang="en-US" smtClean="0"/>
              <a:pPr>
                <a:defRPr/>
              </a:pPr>
              <a:t>8/16/16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01FAEE-24A7-384D-B55D-729395BC11CE}" type="slidenum">
              <a:rPr lang="en-US" smtClean="0"/>
              <a:pPr>
                <a:defRPr/>
              </a:pPr>
              <a:t>‹#›</a:t>
            </a:fld>
            <a:endParaRPr lang="en-US"/>
          </a:p>
        </p:txBody>
      </p:sp>
    </p:spTree>
    <p:extLst>
      <p:ext uri="{BB962C8B-B14F-4D97-AF65-F5344CB8AC3E}">
        <p14:creationId xmlns:p14="http://schemas.microsoft.com/office/powerpoint/2010/main" val="318448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74691C-2DB8-134B-B504-BD2001467E78}" type="datetime1">
              <a:rPr lang="en-US" smtClean="0"/>
              <a:pPr>
                <a:defRPr/>
              </a:pPr>
              <a:t>8/16/16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2EC4BF-373E-6F4E-BFC5-7B5BE890788E}" type="slidenum">
              <a:rPr lang="en-US" smtClean="0"/>
              <a:pPr>
                <a:defRPr/>
              </a:pPr>
              <a:t>‹#›</a:t>
            </a:fld>
            <a:endParaRPr lang="en-US"/>
          </a:p>
        </p:txBody>
      </p:sp>
    </p:spTree>
    <p:extLst>
      <p:ext uri="{BB962C8B-B14F-4D97-AF65-F5344CB8AC3E}">
        <p14:creationId xmlns:p14="http://schemas.microsoft.com/office/powerpoint/2010/main" val="20460901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16B31609-0C0F-4844-A33F-169D0E686C81}" type="datetime1">
              <a:rPr lang="en-US" smtClean="0"/>
              <a:pPr>
                <a:defRPr/>
              </a:pPr>
              <a:t>8/16/16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173D0C45-70BD-B343-A3E4-4468B1F6BF5D}" type="slidenum">
              <a:rPr lang="en-US" smtClean="0"/>
              <a:pPr>
                <a:defRPr/>
              </a:pPr>
              <a:t>‹#›</a:t>
            </a:fld>
            <a:endParaRPr lang="en-US"/>
          </a:p>
        </p:txBody>
      </p:sp>
      <p:sp>
        <p:nvSpPr>
          <p:cNvPr id="7" name="Rectangle 6"/>
          <p:cNvSpPr/>
          <p:nvPr/>
        </p:nvSpPr>
        <p:spPr>
          <a:xfrm>
            <a:off x="0" y="6477000"/>
            <a:ext cx="9144000" cy="381000"/>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457200" rtl="0" eaLnBrk="1" fontAlgn="base" hangingPunct="1">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8" name="Group 397"/>
          <p:cNvGrpSpPr/>
          <p:nvPr/>
        </p:nvGrpSpPr>
        <p:grpSpPr>
          <a:xfrm>
            <a:off x="0" y="0"/>
            <a:ext cx="8577263" cy="1436688"/>
            <a:chOff x="0" y="0"/>
            <a:chExt cx="8577263" cy="1436688"/>
          </a:xfrm>
          <a:noFill/>
        </p:grpSpPr>
        <p:sp>
          <p:nvSpPr>
            <p:cNvPr id="399" name="Rectangle 398"/>
            <p:cNvSpPr/>
            <p:nvPr/>
          </p:nvSpPr>
          <p:spPr bwMode="auto">
            <a:xfrm>
              <a:off x="0" y="0"/>
              <a:ext cx="4762500" cy="1436688"/>
            </a:xfrm>
            <a:prstGeom prst="rect">
              <a:avLst/>
            </a:prstGeom>
            <a:solidFill>
              <a:srgbClr val="F2F2F2">
                <a:alpha val="53000"/>
              </a:srgb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00" name="Rectangle 2"/>
            <p:cNvSpPr>
              <a:spLocks/>
            </p:cNvSpPr>
            <p:nvPr/>
          </p:nvSpPr>
          <p:spPr bwMode="auto">
            <a:xfrm>
              <a:off x="246063" y="167808"/>
              <a:ext cx="8331200" cy="1117207"/>
            </a:xfrm>
            <a:prstGeom prst="rect">
              <a:avLst/>
            </a:prstGeom>
            <a:grpFill/>
            <a:ln w="9525">
              <a:noFill/>
              <a:round/>
              <a:headEnd/>
              <a:tailEnd/>
            </a:ln>
            <a:extLst/>
          </p:spPr>
          <p:txBody>
            <a:bodyPr lIns="38100" tIns="38100" rIns="38100" bIns="38100"/>
            <a:lstStyle/>
            <a:p>
              <a:r>
                <a:rPr lang="en-US" sz="3600" b="1" dirty="0" smtClean="0">
                  <a:latin typeface="Gill Sans" charset="0"/>
                  <a:cs typeface="Gill Sans" charset="0"/>
                </a:rPr>
                <a:t>Cancer </a:t>
              </a:r>
            </a:p>
            <a:p>
              <a:r>
                <a:rPr lang="en-US" sz="3600" b="1" dirty="0" smtClean="0">
                  <a:latin typeface="Gill Sans" charset="0"/>
                  <a:cs typeface="Gill Sans" charset="0"/>
                </a:rPr>
                <a:t>Lesson 1.5</a:t>
              </a:r>
              <a:endParaRPr lang="en-US" sz="3600" b="1" dirty="0">
                <a:cs typeface="Gill Sans" charset="0"/>
              </a:endParaRPr>
            </a:p>
            <a:p>
              <a:r>
                <a:rPr lang="en-US" sz="2500" b="1" dirty="0">
                  <a:cs typeface="Gill Sans" charset="0"/>
                </a:rPr>
                <a:t> </a:t>
              </a:r>
              <a:endParaRPr lang="en-US" dirty="0">
                <a:latin typeface="Cambria Bold" charset="0"/>
                <a:cs typeface="Cambria Bold" charset="0"/>
                <a:sym typeface="Cambria Bold" charset="0"/>
              </a:endParaRPr>
            </a:p>
          </p:txBody>
        </p:sp>
      </p:grpSp>
      <p:sp>
        <p:nvSpPr>
          <p:cNvPr id="412" name="TextBox 5"/>
          <p:cNvSpPr txBox="1">
            <a:spLocks noChangeArrowheads="1"/>
          </p:cNvSpPr>
          <p:nvPr/>
        </p:nvSpPr>
        <p:spPr bwMode="auto">
          <a:xfrm>
            <a:off x="203994" y="1674150"/>
            <a:ext cx="873601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3600" b="1" dirty="0" smtClean="0">
                <a:latin typeface="Gill Sans"/>
                <a:cs typeface="Gill Sans"/>
              </a:rPr>
              <a:t>How do we determine cancer risk?</a:t>
            </a:r>
          </a:p>
        </p:txBody>
      </p:sp>
      <p:pic>
        <p:nvPicPr>
          <p:cNvPr id="5" name="Picture 4"/>
          <p:cNvPicPr>
            <a:picLocks noChangeAspect="1"/>
          </p:cNvPicPr>
          <p:nvPr/>
        </p:nvPicPr>
        <p:blipFill>
          <a:blip r:embed="rId2"/>
          <a:stretch>
            <a:fillRect/>
          </a:stretch>
        </p:blipFill>
        <p:spPr>
          <a:xfrm>
            <a:off x="2692400" y="2416651"/>
            <a:ext cx="3746500" cy="3746500"/>
          </a:xfrm>
          <a:prstGeom prst="rect">
            <a:avLst/>
          </a:prstGeom>
        </p:spPr>
      </p:pic>
    </p:spTree>
    <p:extLst>
      <p:ext uri="{BB962C8B-B14F-4D97-AF65-F5344CB8AC3E}">
        <p14:creationId xmlns:p14="http://schemas.microsoft.com/office/powerpoint/2010/main" val="3425912978"/>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1011793" y="210942"/>
            <a:ext cx="7347937" cy="1857371"/>
            <a:chOff x="1011793" y="210942"/>
            <a:chExt cx="7347937" cy="1857371"/>
          </a:xfrm>
        </p:grpSpPr>
        <p:sp>
          <p:nvSpPr>
            <p:cNvPr id="10" name="Smiley Face 9"/>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miley Face 16"/>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Smiley Face 17"/>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miley Face 18"/>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Smiley Face 19"/>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Smiley Face 20"/>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Smiley Face 21"/>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4" name="Group 23"/>
            <p:cNvGrpSpPr/>
            <p:nvPr/>
          </p:nvGrpSpPr>
          <p:grpSpPr>
            <a:xfrm>
              <a:off x="1011793" y="210942"/>
              <a:ext cx="7327353" cy="1857371"/>
              <a:chOff x="1011793" y="210942"/>
              <a:chExt cx="7327353" cy="1857371"/>
            </a:xfrm>
          </p:grpSpPr>
          <p:sp>
            <p:nvSpPr>
              <p:cNvPr id="4" name="Smiley Face 3"/>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miley Face 4"/>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Smiley Face 10"/>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miley Face 11"/>
              <p:cNvSpPr/>
              <p:nvPr/>
            </p:nvSpPr>
            <p:spPr>
              <a:xfrm>
                <a:off x="3767146"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miley Face 12"/>
              <p:cNvSpPr/>
              <p:nvPr/>
            </p:nvSpPr>
            <p:spPr>
              <a:xfrm>
                <a:off x="46815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miley Face 13"/>
              <p:cNvSpPr/>
              <p:nvPr/>
            </p:nvSpPr>
            <p:spPr>
              <a:xfrm>
                <a:off x="55959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miley Face 14"/>
              <p:cNvSpPr/>
              <p:nvPr/>
            </p:nvSpPr>
            <p:spPr>
              <a:xfrm>
                <a:off x="65103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miley Face 15"/>
              <p:cNvSpPr/>
              <p:nvPr/>
            </p:nvSpPr>
            <p:spPr>
              <a:xfrm>
                <a:off x="74247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Smiley Face 2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36" name="Group 35"/>
          <p:cNvGrpSpPr/>
          <p:nvPr/>
        </p:nvGrpSpPr>
        <p:grpSpPr>
          <a:xfrm>
            <a:off x="1010688" y="2081143"/>
            <a:ext cx="7347937" cy="1857371"/>
            <a:chOff x="1011793" y="210942"/>
            <a:chExt cx="7347937" cy="1857371"/>
          </a:xfrm>
        </p:grpSpPr>
        <p:sp>
          <p:nvSpPr>
            <p:cNvPr id="37" name="Smiley Face 36"/>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Smiley Face 37"/>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miley Face 38"/>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Smiley Face 39"/>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Smiley Face 40"/>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Smiley Face 41"/>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Smiley Face 42"/>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4" name="Group 43"/>
            <p:cNvGrpSpPr/>
            <p:nvPr/>
          </p:nvGrpSpPr>
          <p:grpSpPr>
            <a:xfrm>
              <a:off x="1011793" y="210942"/>
              <a:ext cx="7327353" cy="1857371"/>
              <a:chOff x="1011793" y="210942"/>
              <a:chExt cx="7327353" cy="1857371"/>
            </a:xfrm>
          </p:grpSpPr>
          <p:sp>
            <p:nvSpPr>
              <p:cNvPr id="45" name="Smiley Face 44"/>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Smiley Face 45"/>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Smiley Face 46"/>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Smiley Face 47"/>
              <p:cNvSpPr/>
              <p:nvPr/>
            </p:nvSpPr>
            <p:spPr>
              <a:xfrm>
                <a:off x="3767146"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Smiley Face 48"/>
              <p:cNvSpPr/>
              <p:nvPr/>
            </p:nvSpPr>
            <p:spPr>
              <a:xfrm>
                <a:off x="46815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Smiley Face 49"/>
              <p:cNvSpPr/>
              <p:nvPr/>
            </p:nvSpPr>
            <p:spPr>
              <a:xfrm>
                <a:off x="55959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miley Face 50"/>
              <p:cNvSpPr/>
              <p:nvPr/>
            </p:nvSpPr>
            <p:spPr>
              <a:xfrm>
                <a:off x="65103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Smiley Face 51"/>
              <p:cNvSpPr/>
              <p:nvPr/>
            </p:nvSpPr>
            <p:spPr>
              <a:xfrm>
                <a:off x="74247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Smiley Face 5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54" name="Group 53"/>
          <p:cNvGrpSpPr/>
          <p:nvPr/>
        </p:nvGrpSpPr>
        <p:grpSpPr>
          <a:xfrm>
            <a:off x="990104" y="3938514"/>
            <a:ext cx="7347937" cy="1857371"/>
            <a:chOff x="1011793" y="210942"/>
            <a:chExt cx="7347937" cy="1857371"/>
          </a:xfrm>
        </p:grpSpPr>
        <p:sp>
          <p:nvSpPr>
            <p:cNvPr id="55" name="Smiley Face 54"/>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Smiley Face 55"/>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Smiley Face 56"/>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Smiley Face 57"/>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Smiley Face 58"/>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Smiley Face 59"/>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Smiley Face 60"/>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2" name="Group 61"/>
            <p:cNvGrpSpPr/>
            <p:nvPr/>
          </p:nvGrpSpPr>
          <p:grpSpPr>
            <a:xfrm>
              <a:off x="1011793" y="210942"/>
              <a:ext cx="7327353" cy="1857371"/>
              <a:chOff x="1011793" y="210942"/>
              <a:chExt cx="7327353" cy="1857371"/>
            </a:xfrm>
          </p:grpSpPr>
          <p:sp>
            <p:nvSpPr>
              <p:cNvPr id="63" name="Smiley Face 62"/>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Smiley Face 63"/>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Smiley Face 64"/>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Smiley Face 65"/>
              <p:cNvSpPr/>
              <p:nvPr/>
            </p:nvSpPr>
            <p:spPr>
              <a:xfrm>
                <a:off x="3767146"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Smiley Face 66"/>
              <p:cNvSpPr/>
              <p:nvPr/>
            </p:nvSpPr>
            <p:spPr>
              <a:xfrm>
                <a:off x="46815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Smiley Face 67"/>
              <p:cNvSpPr/>
              <p:nvPr/>
            </p:nvSpPr>
            <p:spPr>
              <a:xfrm>
                <a:off x="55959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Smiley Face 68"/>
              <p:cNvSpPr/>
              <p:nvPr/>
            </p:nvSpPr>
            <p:spPr>
              <a:xfrm>
                <a:off x="65103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Smiley Face 69"/>
              <p:cNvSpPr/>
              <p:nvPr/>
            </p:nvSpPr>
            <p:spPr>
              <a:xfrm>
                <a:off x="74247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Smiley Face 70"/>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72" name="TextBox 71"/>
          <p:cNvSpPr txBox="1"/>
          <p:nvPr/>
        </p:nvSpPr>
        <p:spPr>
          <a:xfrm>
            <a:off x="2957087" y="5867341"/>
            <a:ext cx="3521166" cy="523220"/>
          </a:xfrm>
          <a:prstGeom prst="rect">
            <a:avLst/>
          </a:prstGeom>
          <a:noFill/>
        </p:spPr>
        <p:txBody>
          <a:bodyPr wrap="none" rtlCol="0">
            <a:spAutoFit/>
          </a:bodyPr>
          <a:lstStyle/>
          <a:p>
            <a:r>
              <a:rPr lang="en-US" sz="2800" b="1" dirty="0" smtClean="0">
                <a:latin typeface="+mj-lt"/>
              </a:rPr>
              <a:t>Here is our population</a:t>
            </a:r>
            <a:endParaRPr lang="en-US" sz="2800" b="1" dirty="0">
              <a:latin typeface="+mj-lt"/>
            </a:endParaRPr>
          </a:p>
        </p:txBody>
      </p:sp>
    </p:spTree>
    <p:extLst>
      <p:ext uri="{BB962C8B-B14F-4D97-AF65-F5344CB8AC3E}">
        <p14:creationId xmlns:p14="http://schemas.microsoft.com/office/powerpoint/2010/main" val="3202469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1011793" y="210942"/>
            <a:ext cx="7347937" cy="1857371"/>
            <a:chOff x="1011793" y="210942"/>
            <a:chExt cx="7347937" cy="1857371"/>
          </a:xfrm>
        </p:grpSpPr>
        <p:sp>
          <p:nvSpPr>
            <p:cNvPr id="10" name="Smiley Face 9"/>
            <p:cNvSpPr/>
            <p:nvPr/>
          </p:nvSpPr>
          <p:spPr>
            <a:xfrm>
              <a:off x="7445330"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miley Face 16"/>
            <p:cNvSpPr/>
            <p:nvPr/>
          </p:nvSpPr>
          <p:spPr>
            <a:xfrm>
              <a:off x="65103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Smiley Face 17"/>
            <p:cNvSpPr/>
            <p:nvPr/>
          </p:nvSpPr>
          <p:spPr>
            <a:xfrm>
              <a:off x="55959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miley Face 18"/>
            <p:cNvSpPr/>
            <p:nvPr/>
          </p:nvSpPr>
          <p:spPr>
            <a:xfrm>
              <a:off x="46815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Smiley Face 19"/>
            <p:cNvSpPr/>
            <p:nvPr/>
          </p:nvSpPr>
          <p:spPr>
            <a:xfrm>
              <a:off x="3754993"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Smiley Face 20"/>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Smiley Face 21"/>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4" name="Group 23"/>
            <p:cNvGrpSpPr/>
            <p:nvPr/>
          </p:nvGrpSpPr>
          <p:grpSpPr>
            <a:xfrm>
              <a:off x="1011793" y="210942"/>
              <a:ext cx="7327353" cy="1857371"/>
              <a:chOff x="1011793" y="210942"/>
              <a:chExt cx="7327353" cy="1857371"/>
            </a:xfrm>
          </p:grpSpPr>
          <p:sp>
            <p:nvSpPr>
              <p:cNvPr id="4" name="Smiley Face 3"/>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miley Face 4"/>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Smiley Face 10"/>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miley Face 11"/>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miley Face 12"/>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miley Face 13"/>
              <p:cNvSpPr/>
              <p:nvPr/>
            </p:nvSpPr>
            <p:spPr>
              <a:xfrm>
                <a:off x="55959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miley Face 14"/>
              <p:cNvSpPr/>
              <p:nvPr/>
            </p:nvSpPr>
            <p:spPr>
              <a:xfrm>
                <a:off x="65103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miley Face 15"/>
              <p:cNvSpPr/>
              <p:nvPr/>
            </p:nvSpPr>
            <p:spPr>
              <a:xfrm>
                <a:off x="74247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Smiley Face 2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36" name="Group 35"/>
          <p:cNvGrpSpPr/>
          <p:nvPr/>
        </p:nvGrpSpPr>
        <p:grpSpPr>
          <a:xfrm>
            <a:off x="1010688" y="2081143"/>
            <a:ext cx="7347937" cy="1857371"/>
            <a:chOff x="1011793" y="210942"/>
            <a:chExt cx="7347937" cy="1857371"/>
          </a:xfrm>
        </p:grpSpPr>
        <p:sp>
          <p:nvSpPr>
            <p:cNvPr id="37" name="Smiley Face 36"/>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Smiley Face 37"/>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miley Face 38"/>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Smiley Face 39"/>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Smiley Face 40"/>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Smiley Face 41"/>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Smiley Face 42"/>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4" name="Group 43"/>
            <p:cNvGrpSpPr/>
            <p:nvPr/>
          </p:nvGrpSpPr>
          <p:grpSpPr>
            <a:xfrm>
              <a:off x="1011793" y="210942"/>
              <a:ext cx="7327353" cy="1857371"/>
              <a:chOff x="1011793" y="210942"/>
              <a:chExt cx="7327353" cy="1857371"/>
            </a:xfrm>
          </p:grpSpPr>
          <p:sp>
            <p:nvSpPr>
              <p:cNvPr id="45" name="Smiley Face 44"/>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Smiley Face 45"/>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Smiley Face 46"/>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Smiley Face 47"/>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Smiley Face 48"/>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Smiley Face 49"/>
              <p:cNvSpPr/>
              <p:nvPr/>
            </p:nvSpPr>
            <p:spPr>
              <a:xfrm>
                <a:off x="55959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miley Face 50"/>
              <p:cNvSpPr/>
              <p:nvPr/>
            </p:nvSpPr>
            <p:spPr>
              <a:xfrm>
                <a:off x="65103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Smiley Face 51"/>
              <p:cNvSpPr/>
              <p:nvPr/>
            </p:nvSpPr>
            <p:spPr>
              <a:xfrm>
                <a:off x="74247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Smiley Face 5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54" name="Group 53"/>
          <p:cNvGrpSpPr/>
          <p:nvPr/>
        </p:nvGrpSpPr>
        <p:grpSpPr>
          <a:xfrm>
            <a:off x="966582" y="3938514"/>
            <a:ext cx="7347937" cy="1857371"/>
            <a:chOff x="1011793" y="210942"/>
            <a:chExt cx="7347937" cy="1857371"/>
          </a:xfrm>
        </p:grpSpPr>
        <p:sp>
          <p:nvSpPr>
            <p:cNvPr id="55" name="Smiley Face 54"/>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Smiley Face 55"/>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Smiley Face 56"/>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Smiley Face 57"/>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Smiley Face 58"/>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Smiley Face 59"/>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Smiley Face 60"/>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2" name="Group 61"/>
            <p:cNvGrpSpPr/>
            <p:nvPr/>
          </p:nvGrpSpPr>
          <p:grpSpPr>
            <a:xfrm>
              <a:off x="1011793" y="210942"/>
              <a:ext cx="7327353" cy="1857371"/>
              <a:chOff x="1011793" y="210942"/>
              <a:chExt cx="7327353" cy="1857371"/>
            </a:xfrm>
          </p:grpSpPr>
          <p:sp>
            <p:nvSpPr>
              <p:cNvPr id="63" name="Smiley Face 62"/>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Smiley Face 63"/>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Smiley Face 64"/>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Smiley Face 65"/>
              <p:cNvSpPr/>
              <p:nvPr/>
            </p:nvSpPr>
            <p:spPr>
              <a:xfrm>
                <a:off x="3767146"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Smiley Face 66"/>
              <p:cNvSpPr/>
              <p:nvPr/>
            </p:nvSpPr>
            <p:spPr>
              <a:xfrm>
                <a:off x="46815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Smiley Face 67"/>
              <p:cNvSpPr/>
              <p:nvPr/>
            </p:nvSpPr>
            <p:spPr>
              <a:xfrm>
                <a:off x="55959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Smiley Face 68"/>
              <p:cNvSpPr/>
              <p:nvPr/>
            </p:nvSpPr>
            <p:spPr>
              <a:xfrm>
                <a:off x="65103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Smiley Face 69"/>
              <p:cNvSpPr/>
              <p:nvPr/>
            </p:nvSpPr>
            <p:spPr>
              <a:xfrm>
                <a:off x="74247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Smiley Face 70"/>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72" name="TextBox 71"/>
          <p:cNvSpPr txBox="1"/>
          <p:nvPr/>
        </p:nvSpPr>
        <p:spPr>
          <a:xfrm>
            <a:off x="1907576" y="5940815"/>
            <a:ext cx="5602841" cy="523220"/>
          </a:xfrm>
          <a:prstGeom prst="rect">
            <a:avLst/>
          </a:prstGeom>
          <a:noFill/>
        </p:spPr>
        <p:txBody>
          <a:bodyPr wrap="none" rtlCol="0">
            <a:spAutoFit/>
          </a:bodyPr>
          <a:lstStyle/>
          <a:p>
            <a:r>
              <a:rPr lang="en-US" sz="2800" b="1" dirty="0" smtClean="0">
                <a:latin typeface="+mj-lt"/>
              </a:rPr>
              <a:t>Some of them went on tanning beds </a:t>
            </a:r>
            <a:endParaRPr lang="en-US" sz="2800" b="1" dirty="0">
              <a:latin typeface="+mj-lt"/>
            </a:endParaRPr>
          </a:p>
        </p:txBody>
      </p:sp>
    </p:spTree>
    <p:extLst>
      <p:ext uri="{BB962C8B-B14F-4D97-AF65-F5344CB8AC3E}">
        <p14:creationId xmlns:p14="http://schemas.microsoft.com/office/powerpoint/2010/main" val="4020899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1011793" y="210942"/>
            <a:ext cx="7347937" cy="1857371"/>
            <a:chOff x="1011793" y="210942"/>
            <a:chExt cx="7347937" cy="1857371"/>
          </a:xfrm>
        </p:grpSpPr>
        <p:sp>
          <p:nvSpPr>
            <p:cNvPr id="10" name="Smiley Face 9"/>
            <p:cNvSpPr/>
            <p:nvPr/>
          </p:nvSpPr>
          <p:spPr>
            <a:xfrm>
              <a:off x="7445330" y="1153913"/>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miley Face 16"/>
            <p:cNvSpPr/>
            <p:nvPr/>
          </p:nvSpPr>
          <p:spPr>
            <a:xfrm>
              <a:off x="6510346" y="1153913"/>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Smiley Face 17"/>
            <p:cNvSpPr/>
            <p:nvPr/>
          </p:nvSpPr>
          <p:spPr>
            <a:xfrm>
              <a:off x="55959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miley Face 18"/>
            <p:cNvSpPr/>
            <p:nvPr/>
          </p:nvSpPr>
          <p:spPr>
            <a:xfrm>
              <a:off x="46815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Smiley Face 19"/>
            <p:cNvSpPr/>
            <p:nvPr/>
          </p:nvSpPr>
          <p:spPr>
            <a:xfrm>
              <a:off x="3754993"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Smiley Face 20"/>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Smiley Face 21"/>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4" name="Group 23"/>
            <p:cNvGrpSpPr/>
            <p:nvPr/>
          </p:nvGrpSpPr>
          <p:grpSpPr>
            <a:xfrm>
              <a:off x="1011793" y="210942"/>
              <a:ext cx="7327353" cy="1857371"/>
              <a:chOff x="1011793" y="210942"/>
              <a:chExt cx="7327353" cy="1857371"/>
            </a:xfrm>
          </p:grpSpPr>
          <p:sp>
            <p:nvSpPr>
              <p:cNvPr id="4" name="Smiley Face 3"/>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miley Face 4"/>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Smiley Face 10"/>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miley Face 11"/>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miley Face 12"/>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miley Face 13"/>
              <p:cNvSpPr/>
              <p:nvPr/>
            </p:nvSpPr>
            <p:spPr>
              <a:xfrm>
                <a:off x="55959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miley Face 14"/>
              <p:cNvSpPr/>
              <p:nvPr/>
            </p:nvSpPr>
            <p:spPr>
              <a:xfrm>
                <a:off x="65103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miley Face 15"/>
              <p:cNvSpPr/>
              <p:nvPr/>
            </p:nvSpPr>
            <p:spPr>
              <a:xfrm>
                <a:off x="74247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Smiley Face 2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36" name="Group 35"/>
          <p:cNvGrpSpPr/>
          <p:nvPr/>
        </p:nvGrpSpPr>
        <p:grpSpPr>
          <a:xfrm>
            <a:off x="1010688" y="2081143"/>
            <a:ext cx="7347937" cy="1857371"/>
            <a:chOff x="1011793" y="210942"/>
            <a:chExt cx="7347937" cy="1857371"/>
          </a:xfrm>
        </p:grpSpPr>
        <p:sp>
          <p:nvSpPr>
            <p:cNvPr id="37" name="Smiley Face 36"/>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Smiley Face 37"/>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miley Face 38"/>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Smiley Face 39"/>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Smiley Face 40"/>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Smiley Face 41"/>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Smiley Face 42"/>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4" name="Group 43"/>
            <p:cNvGrpSpPr/>
            <p:nvPr/>
          </p:nvGrpSpPr>
          <p:grpSpPr>
            <a:xfrm>
              <a:off x="1011793" y="210942"/>
              <a:ext cx="7327353" cy="1857371"/>
              <a:chOff x="1011793" y="210942"/>
              <a:chExt cx="7327353" cy="1857371"/>
            </a:xfrm>
          </p:grpSpPr>
          <p:sp>
            <p:nvSpPr>
              <p:cNvPr id="45" name="Smiley Face 44"/>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Smiley Face 45"/>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Smiley Face 46"/>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Smiley Face 47"/>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Smiley Face 48"/>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Smiley Face 49"/>
              <p:cNvSpPr/>
              <p:nvPr/>
            </p:nvSpPr>
            <p:spPr>
              <a:xfrm>
                <a:off x="55959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miley Face 50"/>
              <p:cNvSpPr/>
              <p:nvPr/>
            </p:nvSpPr>
            <p:spPr>
              <a:xfrm>
                <a:off x="65103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Smiley Face 51"/>
              <p:cNvSpPr/>
              <p:nvPr/>
            </p:nvSpPr>
            <p:spPr>
              <a:xfrm>
                <a:off x="74247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Smiley Face 5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54" name="Group 53"/>
          <p:cNvGrpSpPr/>
          <p:nvPr/>
        </p:nvGrpSpPr>
        <p:grpSpPr>
          <a:xfrm>
            <a:off x="990104" y="3938514"/>
            <a:ext cx="7347937" cy="1857371"/>
            <a:chOff x="1011793" y="210942"/>
            <a:chExt cx="7347937" cy="1857371"/>
          </a:xfrm>
        </p:grpSpPr>
        <p:sp>
          <p:nvSpPr>
            <p:cNvPr id="55" name="Smiley Face 54"/>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Smiley Face 55"/>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Smiley Face 56"/>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Smiley Face 57"/>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Smiley Face 58"/>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Smiley Face 59"/>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Smiley Face 60"/>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2" name="Group 61"/>
            <p:cNvGrpSpPr/>
            <p:nvPr/>
          </p:nvGrpSpPr>
          <p:grpSpPr>
            <a:xfrm>
              <a:off x="1011793" y="210942"/>
              <a:ext cx="7327353" cy="1857371"/>
              <a:chOff x="1011793" y="210942"/>
              <a:chExt cx="7327353" cy="1857371"/>
            </a:xfrm>
          </p:grpSpPr>
          <p:sp>
            <p:nvSpPr>
              <p:cNvPr id="63" name="Smiley Face 62"/>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Smiley Face 63"/>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Smiley Face 64"/>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Smiley Face 65"/>
              <p:cNvSpPr/>
              <p:nvPr/>
            </p:nvSpPr>
            <p:spPr>
              <a:xfrm>
                <a:off x="3767146"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Smiley Face 66"/>
              <p:cNvSpPr/>
              <p:nvPr/>
            </p:nvSpPr>
            <p:spPr>
              <a:xfrm>
                <a:off x="46815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Smiley Face 67"/>
              <p:cNvSpPr/>
              <p:nvPr/>
            </p:nvSpPr>
            <p:spPr>
              <a:xfrm>
                <a:off x="55959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Smiley Face 68"/>
              <p:cNvSpPr/>
              <p:nvPr/>
            </p:nvSpPr>
            <p:spPr>
              <a:xfrm>
                <a:off x="65103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Smiley Face 69"/>
              <p:cNvSpPr/>
              <p:nvPr/>
            </p:nvSpPr>
            <p:spPr>
              <a:xfrm>
                <a:off x="74247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Smiley Face 70"/>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72" name="TextBox 71"/>
          <p:cNvSpPr txBox="1"/>
          <p:nvPr/>
        </p:nvSpPr>
        <p:spPr>
          <a:xfrm>
            <a:off x="1730857" y="5843824"/>
            <a:ext cx="5880737" cy="523220"/>
          </a:xfrm>
          <a:prstGeom prst="rect">
            <a:avLst/>
          </a:prstGeom>
          <a:noFill/>
        </p:spPr>
        <p:txBody>
          <a:bodyPr wrap="none" rtlCol="0">
            <a:spAutoFit/>
          </a:bodyPr>
          <a:lstStyle/>
          <a:p>
            <a:r>
              <a:rPr lang="en-US" sz="2800" b="1" dirty="0" smtClean="0">
                <a:latin typeface="+mj-lt"/>
              </a:rPr>
              <a:t>Oops these five developed skin cancer</a:t>
            </a:r>
            <a:endParaRPr lang="en-US" sz="2800" b="1" dirty="0">
              <a:latin typeface="+mj-lt"/>
            </a:endParaRPr>
          </a:p>
        </p:txBody>
      </p:sp>
    </p:spTree>
    <p:extLst>
      <p:ext uri="{BB962C8B-B14F-4D97-AF65-F5344CB8AC3E}">
        <p14:creationId xmlns:p14="http://schemas.microsoft.com/office/powerpoint/2010/main" val="3742284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1011793" y="210942"/>
            <a:ext cx="7347937" cy="1857371"/>
            <a:chOff x="1011793" y="210942"/>
            <a:chExt cx="7347937" cy="1857371"/>
          </a:xfrm>
        </p:grpSpPr>
        <p:sp>
          <p:nvSpPr>
            <p:cNvPr id="10" name="Smiley Face 9"/>
            <p:cNvSpPr/>
            <p:nvPr/>
          </p:nvSpPr>
          <p:spPr>
            <a:xfrm>
              <a:off x="7445330" y="1153913"/>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miley Face 16"/>
            <p:cNvSpPr/>
            <p:nvPr/>
          </p:nvSpPr>
          <p:spPr>
            <a:xfrm>
              <a:off x="6510346" y="1153913"/>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Smiley Face 17"/>
            <p:cNvSpPr/>
            <p:nvPr/>
          </p:nvSpPr>
          <p:spPr>
            <a:xfrm>
              <a:off x="55959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miley Face 18"/>
            <p:cNvSpPr/>
            <p:nvPr/>
          </p:nvSpPr>
          <p:spPr>
            <a:xfrm>
              <a:off x="46815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Smiley Face 19"/>
            <p:cNvSpPr/>
            <p:nvPr/>
          </p:nvSpPr>
          <p:spPr>
            <a:xfrm>
              <a:off x="3754993"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Smiley Face 20"/>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Smiley Face 21"/>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4" name="Group 23"/>
            <p:cNvGrpSpPr/>
            <p:nvPr/>
          </p:nvGrpSpPr>
          <p:grpSpPr>
            <a:xfrm>
              <a:off x="1011793" y="210942"/>
              <a:ext cx="7327353" cy="1857371"/>
              <a:chOff x="1011793" y="210942"/>
              <a:chExt cx="7327353" cy="1857371"/>
            </a:xfrm>
          </p:grpSpPr>
          <p:sp>
            <p:nvSpPr>
              <p:cNvPr id="4" name="Smiley Face 3"/>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miley Face 4"/>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Smiley Face 10"/>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miley Face 11"/>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miley Face 12"/>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miley Face 13"/>
              <p:cNvSpPr/>
              <p:nvPr/>
            </p:nvSpPr>
            <p:spPr>
              <a:xfrm>
                <a:off x="55959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miley Face 14"/>
              <p:cNvSpPr/>
              <p:nvPr/>
            </p:nvSpPr>
            <p:spPr>
              <a:xfrm>
                <a:off x="65103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miley Face 15"/>
              <p:cNvSpPr/>
              <p:nvPr/>
            </p:nvSpPr>
            <p:spPr>
              <a:xfrm>
                <a:off x="74247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Smiley Face 2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36" name="Group 35"/>
          <p:cNvGrpSpPr/>
          <p:nvPr/>
        </p:nvGrpSpPr>
        <p:grpSpPr>
          <a:xfrm>
            <a:off x="1010688" y="2081143"/>
            <a:ext cx="7347937" cy="1857371"/>
            <a:chOff x="1011793" y="210942"/>
            <a:chExt cx="7347937" cy="1857371"/>
          </a:xfrm>
        </p:grpSpPr>
        <p:sp>
          <p:nvSpPr>
            <p:cNvPr id="37" name="Smiley Face 36"/>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Smiley Face 37"/>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miley Face 38"/>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Smiley Face 39"/>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Smiley Face 40"/>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Smiley Face 41"/>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Smiley Face 42"/>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4" name="Group 43"/>
            <p:cNvGrpSpPr/>
            <p:nvPr/>
          </p:nvGrpSpPr>
          <p:grpSpPr>
            <a:xfrm>
              <a:off x="1011793" y="210942"/>
              <a:ext cx="7327353" cy="1857371"/>
              <a:chOff x="1011793" y="210942"/>
              <a:chExt cx="7327353" cy="1857371"/>
            </a:xfrm>
          </p:grpSpPr>
          <p:sp>
            <p:nvSpPr>
              <p:cNvPr id="45" name="Smiley Face 44"/>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Smiley Face 45"/>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Smiley Face 46"/>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Smiley Face 47"/>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Smiley Face 48"/>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Smiley Face 49"/>
              <p:cNvSpPr/>
              <p:nvPr/>
            </p:nvSpPr>
            <p:spPr>
              <a:xfrm>
                <a:off x="55959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miley Face 50"/>
              <p:cNvSpPr/>
              <p:nvPr/>
            </p:nvSpPr>
            <p:spPr>
              <a:xfrm>
                <a:off x="65103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Smiley Face 51"/>
              <p:cNvSpPr/>
              <p:nvPr/>
            </p:nvSpPr>
            <p:spPr>
              <a:xfrm>
                <a:off x="74247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Smiley Face 5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54" name="Group 53"/>
          <p:cNvGrpSpPr/>
          <p:nvPr/>
        </p:nvGrpSpPr>
        <p:grpSpPr>
          <a:xfrm>
            <a:off x="990104" y="3938514"/>
            <a:ext cx="7347937" cy="1857371"/>
            <a:chOff x="1011793" y="210942"/>
            <a:chExt cx="7347937" cy="1857371"/>
          </a:xfrm>
        </p:grpSpPr>
        <p:sp>
          <p:nvSpPr>
            <p:cNvPr id="55" name="Smiley Face 54"/>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Smiley Face 55"/>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Smiley Face 56"/>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Smiley Face 57"/>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Smiley Face 58"/>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Smiley Face 59"/>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Smiley Face 60"/>
            <p:cNvSpPr/>
            <p:nvPr/>
          </p:nvSpPr>
          <p:spPr>
            <a:xfrm>
              <a:off x="1926193" y="1125808"/>
              <a:ext cx="914400" cy="914400"/>
            </a:xfrm>
            <a:prstGeom prst="smileyFace">
              <a:avLst/>
            </a:prstGeom>
            <a:solidFill>
              <a:srgbClr val="FF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2" name="Group 61"/>
            <p:cNvGrpSpPr/>
            <p:nvPr/>
          </p:nvGrpSpPr>
          <p:grpSpPr>
            <a:xfrm>
              <a:off x="1011793" y="210942"/>
              <a:ext cx="7327353" cy="1857371"/>
              <a:chOff x="1011793" y="210942"/>
              <a:chExt cx="7327353" cy="1857371"/>
            </a:xfrm>
          </p:grpSpPr>
          <p:sp>
            <p:nvSpPr>
              <p:cNvPr id="63" name="Smiley Face 62"/>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Smiley Face 63"/>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Smiley Face 64"/>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Smiley Face 65"/>
              <p:cNvSpPr/>
              <p:nvPr/>
            </p:nvSpPr>
            <p:spPr>
              <a:xfrm>
                <a:off x="3767146"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Smiley Face 66"/>
              <p:cNvSpPr/>
              <p:nvPr/>
            </p:nvSpPr>
            <p:spPr>
              <a:xfrm>
                <a:off x="46815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Smiley Face 67"/>
              <p:cNvSpPr/>
              <p:nvPr/>
            </p:nvSpPr>
            <p:spPr>
              <a:xfrm>
                <a:off x="55959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Smiley Face 68"/>
              <p:cNvSpPr/>
              <p:nvPr/>
            </p:nvSpPr>
            <p:spPr>
              <a:xfrm>
                <a:off x="65103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Smiley Face 69"/>
              <p:cNvSpPr/>
              <p:nvPr/>
            </p:nvSpPr>
            <p:spPr>
              <a:xfrm>
                <a:off x="74247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Smiley Face 70"/>
              <p:cNvSpPr/>
              <p:nvPr/>
            </p:nvSpPr>
            <p:spPr>
              <a:xfrm>
                <a:off x="1011793" y="1153913"/>
                <a:ext cx="914400" cy="914400"/>
              </a:xfrm>
              <a:prstGeom prst="smileyFace">
                <a:avLst/>
              </a:prstGeom>
              <a:solidFill>
                <a:srgbClr val="FF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72" name="TextBox 71"/>
          <p:cNvSpPr txBox="1"/>
          <p:nvPr/>
        </p:nvSpPr>
        <p:spPr>
          <a:xfrm>
            <a:off x="414435" y="5853777"/>
            <a:ext cx="8351815" cy="523220"/>
          </a:xfrm>
          <a:prstGeom prst="rect">
            <a:avLst/>
          </a:prstGeom>
          <a:noFill/>
        </p:spPr>
        <p:txBody>
          <a:bodyPr wrap="none" rtlCol="0">
            <a:spAutoFit/>
          </a:bodyPr>
          <a:lstStyle/>
          <a:p>
            <a:r>
              <a:rPr lang="en-US" sz="2800" b="1" dirty="0" smtClean="0">
                <a:latin typeface="+mj-lt"/>
              </a:rPr>
              <a:t>So did some of those who didn’t go on the tanning bed</a:t>
            </a:r>
            <a:endParaRPr lang="en-US" sz="2800" b="1" dirty="0">
              <a:latin typeface="+mj-lt"/>
            </a:endParaRPr>
          </a:p>
        </p:txBody>
      </p:sp>
    </p:spTree>
    <p:extLst>
      <p:ext uri="{BB962C8B-B14F-4D97-AF65-F5344CB8AC3E}">
        <p14:creationId xmlns:p14="http://schemas.microsoft.com/office/powerpoint/2010/main" val="1630295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1011793" y="210942"/>
            <a:ext cx="7347937" cy="1857371"/>
            <a:chOff x="1011793" y="210942"/>
            <a:chExt cx="7347937" cy="1857371"/>
          </a:xfrm>
        </p:grpSpPr>
        <p:sp>
          <p:nvSpPr>
            <p:cNvPr id="10" name="Smiley Face 9"/>
            <p:cNvSpPr/>
            <p:nvPr/>
          </p:nvSpPr>
          <p:spPr>
            <a:xfrm>
              <a:off x="7445330" y="1153913"/>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miley Face 16"/>
            <p:cNvSpPr/>
            <p:nvPr/>
          </p:nvSpPr>
          <p:spPr>
            <a:xfrm>
              <a:off x="6510346" y="1153913"/>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Smiley Face 17"/>
            <p:cNvSpPr/>
            <p:nvPr/>
          </p:nvSpPr>
          <p:spPr>
            <a:xfrm>
              <a:off x="55959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miley Face 18"/>
            <p:cNvSpPr/>
            <p:nvPr/>
          </p:nvSpPr>
          <p:spPr>
            <a:xfrm>
              <a:off x="4681546"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Smiley Face 19"/>
            <p:cNvSpPr/>
            <p:nvPr/>
          </p:nvSpPr>
          <p:spPr>
            <a:xfrm>
              <a:off x="3754993" y="1153913"/>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Smiley Face 20"/>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Smiley Face 21"/>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4" name="Group 23"/>
            <p:cNvGrpSpPr/>
            <p:nvPr/>
          </p:nvGrpSpPr>
          <p:grpSpPr>
            <a:xfrm>
              <a:off x="1011793" y="210942"/>
              <a:ext cx="7327353" cy="1857371"/>
              <a:chOff x="1011793" y="210942"/>
              <a:chExt cx="7327353" cy="1857371"/>
            </a:xfrm>
          </p:grpSpPr>
          <p:sp>
            <p:nvSpPr>
              <p:cNvPr id="4" name="Smiley Face 3"/>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miley Face 4"/>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Smiley Face 10"/>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miley Face 11"/>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miley Face 12"/>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miley Face 13"/>
              <p:cNvSpPr/>
              <p:nvPr/>
            </p:nvSpPr>
            <p:spPr>
              <a:xfrm>
                <a:off x="55959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miley Face 14"/>
              <p:cNvSpPr/>
              <p:nvPr/>
            </p:nvSpPr>
            <p:spPr>
              <a:xfrm>
                <a:off x="65103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miley Face 15"/>
              <p:cNvSpPr/>
              <p:nvPr/>
            </p:nvSpPr>
            <p:spPr>
              <a:xfrm>
                <a:off x="7424746" y="210942"/>
                <a:ext cx="914400" cy="914400"/>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Smiley Face 2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36" name="Group 35"/>
          <p:cNvGrpSpPr/>
          <p:nvPr/>
        </p:nvGrpSpPr>
        <p:grpSpPr>
          <a:xfrm>
            <a:off x="1010688" y="2081143"/>
            <a:ext cx="7347937" cy="1857371"/>
            <a:chOff x="1011793" y="210942"/>
            <a:chExt cx="7347937" cy="1857371"/>
          </a:xfrm>
        </p:grpSpPr>
        <p:sp>
          <p:nvSpPr>
            <p:cNvPr id="37" name="Smiley Face 36"/>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Smiley Face 37"/>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miley Face 38"/>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Smiley Face 39"/>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Smiley Face 40"/>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Smiley Face 41"/>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Smiley Face 42"/>
            <p:cNvSpPr/>
            <p:nvPr/>
          </p:nvSpPr>
          <p:spPr>
            <a:xfrm>
              <a:off x="1926193" y="11258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4" name="Group 43"/>
            <p:cNvGrpSpPr/>
            <p:nvPr/>
          </p:nvGrpSpPr>
          <p:grpSpPr>
            <a:xfrm>
              <a:off x="1011793" y="210942"/>
              <a:ext cx="7327353" cy="1857371"/>
              <a:chOff x="1011793" y="210942"/>
              <a:chExt cx="7327353" cy="1857371"/>
            </a:xfrm>
          </p:grpSpPr>
          <p:sp>
            <p:nvSpPr>
              <p:cNvPr id="45" name="Smiley Face 44"/>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Smiley Face 45"/>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Smiley Face 46"/>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Smiley Face 47"/>
              <p:cNvSpPr/>
              <p:nvPr/>
            </p:nvSpPr>
            <p:spPr>
              <a:xfrm>
                <a:off x="3767146" y="211408"/>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Smiley Face 48"/>
              <p:cNvSpPr/>
              <p:nvPr/>
            </p:nvSpPr>
            <p:spPr>
              <a:xfrm>
                <a:off x="46815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Smiley Face 49"/>
              <p:cNvSpPr/>
              <p:nvPr/>
            </p:nvSpPr>
            <p:spPr>
              <a:xfrm>
                <a:off x="55959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miley Face 50"/>
              <p:cNvSpPr/>
              <p:nvPr/>
            </p:nvSpPr>
            <p:spPr>
              <a:xfrm>
                <a:off x="65103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Smiley Face 51"/>
              <p:cNvSpPr/>
              <p:nvPr/>
            </p:nvSpPr>
            <p:spPr>
              <a:xfrm>
                <a:off x="7424746" y="210942"/>
                <a:ext cx="914400" cy="914400"/>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Smiley Face 52"/>
              <p:cNvSpPr/>
              <p:nvPr/>
            </p:nvSpPr>
            <p:spPr>
              <a:xfrm>
                <a:off x="10117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54" name="Group 53"/>
          <p:cNvGrpSpPr/>
          <p:nvPr/>
        </p:nvGrpSpPr>
        <p:grpSpPr>
          <a:xfrm>
            <a:off x="990104" y="3938514"/>
            <a:ext cx="7347937" cy="1857371"/>
            <a:chOff x="1011793" y="210942"/>
            <a:chExt cx="7347937" cy="1857371"/>
          </a:xfrm>
        </p:grpSpPr>
        <p:sp>
          <p:nvSpPr>
            <p:cNvPr id="55" name="Smiley Face 54"/>
            <p:cNvSpPr/>
            <p:nvPr/>
          </p:nvSpPr>
          <p:spPr>
            <a:xfrm>
              <a:off x="7445330"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Smiley Face 55"/>
            <p:cNvSpPr/>
            <p:nvPr/>
          </p:nvSpPr>
          <p:spPr>
            <a:xfrm>
              <a:off x="65103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Smiley Face 56"/>
            <p:cNvSpPr/>
            <p:nvPr/>
          </p:nvSpPr>
          <p:spPr>
            <a:xfrm>
              <a:off x="55959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Smiley Face 57"/>
            <p:cNvSpPr/>
            <p:nvPr/>
          </p:nvSpPr>
          <p:spPr>
            <a:xfrm>
              <a:off x="4681546"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Smiley Face 58"/>
            <p:cNvSpPr/>
            <p:nvPr/>
          </p:nvSpPr>
          <p:spPr>
            <a:xfrm>
              <a:off x="3754993" y="1153913"/>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Smiley Face 59"/>
            <p:cNvSpPr/>
            <p:nvPr/>
          </p:nvSpPr>
          <p:spPr>
            <a:xfrm>
              <a:off x="2840593" y="11253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Smiley Face 60"/>
            <p:cNvSpPr/>
            <p:nvPr/>
          </p:nvSpPr>
          <p:spPr>
            <a:xfrm>
              <a:off x="1926193" y="1125808"/>
              <a:ext cx="914400" cy="914400"/>
            </a:xfrm>
            <a:prstGeom prst="smileyFace">
              <a:avLst/>
            </a:prstGeom>
            <a:solidFill>
              <a:srgbClr val="FF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2" name="Group 61"/>
            <p:cNvGrpSpPr/>
            <p:nvPr/>
          </p:nvGrpSpPr>
          <p:grpSpPr>
            <a:xfrm>
              <a:off x="1011793" y="210942"/>
              <a:ext cx="7327353" cy="1857371"/>
              <a:chOff x="1011793" y="210942"/>
              <a:chExt cx="7327353" cy="1857371"/>
            </a:xfrm>
          </p:grpSpPr>
          <p:sp>
            <p:nvSpPr>
              <p:cNvPr id="63" name="Smiley Face 62"/>
              <p:cNvSpPr/>
              <p:nvPr/>
            </p:nvSpPr>
            <p:spPr>
              <a:xfrm>
                <a:off x="19261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Smiley Face 63"/>
              <p:cNvSpPr/>
              <p:nvPr/>
            </p:nvSpPr>
            <p:spPr>
              <a:xfrm>
                <a:off x="1011793"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Smiley Face 64"/>
              <p:cNvSpPr/>
              <p:nvPr/>
            </p:nvSpPr>
            <p:spPr>
              <a:xfrm>
                <a:off x="2840593"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Smiley Face 65"/>
              <p:cNvSpPr/>
              <p:nvPr/>
            </p:nvSpPr>
            <p:spPr>
              <a:xfrm>
                <a:off x="3767146" y="211408"/>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Smiley Face 66"/>
              <p:cNvSpPr/>
              <p:nvPr/>
            </p:nvSpPr>
            <p:spPr>
              <a:xfrm>
                <a:off x="46815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Smiley Face 67"/>
              <p:cNvSpPr/>
              <p:nvPr/>
            </p:nvSpPr>
            <p:spPr>
              <a:xfrm>
                <a:off x="55959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Smiley Face 68"/>
              <p:cNvSpPr/>
              <p:nvPr/>
            </p:nvSpPr>
            <p:spPr>
              <a:xfrm>
                <a:off x="65103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Smiley Face 69"/>
              <p:cNvSpPr/>
              <p:nvPr/>
            </p:nvSpPr>
            <p:spPr>
              <a:xfrm>
                <a:off x="7424746" y="210942"/>
                <a:ext cx="914400" cy="914400"/>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Smiley Face 70"/>
              <p:cNvSpPr/>
              <p:nvPr/>
            </p:nvSpPr>
            <p:spPr>
              <a:xfrm>
                <a:off x="1011793" y="1153913"/>
                <a:ext cx="914400" cy="914400"/>
              </a:xfrm>
              <a:prstGeom prst="smileyFace">
                <a:avLst/>
              </a:prstGeom>
              <a:solidFill>
                <a:srgbClr val="FF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72" name="TextBox 71"/>
          <p:cNvSpPr txBox="1"/>
          <p:nvPr/>
        </p:nvSpPr>
        <p:spPr>
          <a:xfrm>
            <a:off x="118603" y="5844993"/>
            <a:ext cx="8943474" cy="523220"/>
          </a:xfrm>
          <a:prstGeom prst="rect">
            <a:avLst/>
          </a:prstGeom>
          <a:noFill/>
        </p:spPr>
        <p:txBody>
          <a:bodyPr wrap="none" rtlCol="0">
            <a:spAutoFit/>
          </a:bodyPr>
          <a:lstStyle/>
          <a:p>
            <a:r>
              <a:rPr lang="en-US" sz="2800" b="1" dirty="0" smtClean="0">
                <a:latin typeface="+mj-lt"/>
              </a:rPr>
              <a:t>The rest didn’t go on the tanning bed and didn’t get cancer</a:t>
            </a:r>
            <a:endParaRPr lang="en-US" sz="2800" b="1" dirty="0">
              <a:latin typeface="+mj-lt"/>
            </a:endParaRPr>
          </a:p>
        </p:txBody>
      </p:sp>
    </p:spTree>
    <p:extLst>
      <p:ext uri="{BB962C8B-B14F-4D97-AF65-F5344CB8AC3E}">
        <p14:creationId xmlns:p14="http://schemas.microsoft.com/office/powerpoint/2010/main" val="5081179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468"/>
            <a:ext cx="8229600" cy="1143000"/>
          </a:xfrm>
        </p:spPr>
        <p:txBody>
          <a:bodyPr/>
          <a:lstStyle/>
          <a:p>
            <a:r>
              <a:rPr lang="en-US" dirty="0" smtClean="0"/>
              <a:t>ODDS RATIO</a:t>
            </a:r>
            <a:endParaRPr lang="en-US" dirty="0"/>
          </a:p>
        </p:txBody>
      </p:sp>
      <p:grpSp>
        <p:nvGrpSpPr>
          <p:cNvPr id="151" name="Group 150"/>
          <p:cNvGrpSpPr/>
          <p:nvPr/>
        </p:nvGrpSpPr>
        <p:grpSpPr>
          <a:xfrm>
            <a:off x="3008286" y="1253019"/>
            <a:ext cx="2550565" cy="612506"/>
            <a:chOff x="4019732" y="1417638"/>
            <a:chExt cx="2550565" cy="612506"/>
          </a:xfrm>
        </p:grpSpPr>
        <p:sp>
          <p:nvSpPr>
            <p:cNvPr id="4" name="Smiley Face 3"/>
            <p:cNvSpPr/>
            <p:nvPr/>
          </p:nvSpPr>
          <p:spPr>
            <a:xfrm>
              <a:off x="4019732" y="1417638"/>
              <a:ext cx="515637" cy="612506"/>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miley Face 5"/>
            <p:cNvSpPr/>
            <p:nvPr/>
          </p:nvSpPr>
          <p:spPr>
            <a:xfrm>
              <a:off x="4521415" y="1417638"/>
              <a:ext cx="515637" cy="612506"/>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miley Face 6"/>
            <p:cNvSpPr/>
            <p:nvPr/>
          </p:nvSpPr>
          <p:spPr>
            <a:xfrm>
              <a:off x="5023386" y="1417638"/>
              <a:ext cx="515637" cy="612506"/>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miley Face 7"/>
            <p:cNvSpPr/>
            <p:nvPr/>
          </p:nvSpPr>
          <p:spPr>
            <a:xfrm>
              <a:off x="5539023" y="1417638"/>
              <a:ext cx="515637" cy="612506"/>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Smiley Face 8"/>
            <p:cNvSpPr/>
            <p:nvPr/>
          </p:nvSpPr>
          <p:spPr>
            <a:xfrm>
              <a:off x="6054660" y="1417638"/>
              <a:ext cx="515637" cy="612506"/>
            </a:xfrm>
            <a:prstGeom prst="smileyFac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858810" y="1947013"/>
            <a:ext cx="5286849" cy="632415"/>
            <a:chOff x="1870256" y="2111632"/>
            <a:chExt cx="5286849" cy="632415"/>
          </a:xfrm>
        </p:grpSpPr>
        <p:grpSp>
          <p:nvGrpSpPr>
            <p:cNvPr id="13" name="Group 12"/>
            <p:cNvGrpSpPr/>
            <p:nvPr/>
          </p:nvGrpSpPr>
          <p:grpSpPr>
            <a:xfrm>
              <a:off x="3991823" y="2112759"/>
              <a:ext cx="1576217" cy="613633"/>
              <a:chOff x="3991823" y="2112759"/>
              <a:chExt cx="1576217" cy="613633"/>
            </a:xfrm>
          </p:grpSpPr>
          <p:sp>
            <p:nvSpPr>
              <p:cNvPr id="10" name="Smiley Face 9"/>
              <p:cNvSpPr/>
              <p:nvPr/>
            </p:nvSpPr>
            <p:spPr>
              <a:xfrm>
                <a:off x="3991823" y="2113886"/>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Smiley Face 10"/>
              <p:cNvSpPr/>
              <p:nvPr/>
            </p:nvSpPr>
            <p:spPr>
              <a:xfrm>
                <a:off x="4534963" y="2112759"/>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miley Face 11"/>
              <p:cNvSpPr/>
              <p:nvPr/>
            </p:nvSpPr>
            <p:spPr>
              <a:xfrm>
                <a:off x="5052403" y="2113886"/>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5580888" y="2113886"/>
              <a:ext cx="1576217" cy="613633"/>
              <a:chOff x="3991823" y="2112759"/>
              <a:chExt cx="1576217" cy="613633"/>
            </a:xfrm>
          </p:grpSpPr>
          <p:sp>
            <p:nvSpPr>
              <p:cNvPr id="15" name="Smiley Face 14"/>
              <p:cNvSpPr/>
              <p:nvPr/>
            </p:nvSpPr>
            <p:spPr>
              <a:xfrm>
                <a:off x="3991823" y="2113886"/>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miley Face 15"/>
              <p:cNvSpPr/>
              <p:nvPr/>
            </p:nvSpPr>
            <p:spPr>
              <a:xfrm>
                <a:off x="4534963" y="2112759"/>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miley Face 16"/>
              <p:cNvSpPr/>
              <p:nvPr/>
            </p:nvSpPr>
            <p:spPr>
              <a:xfrm>
                <a:off x="5052403" y="2113886"/>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9" name="Smiley Face 18"/>
            <p:cNvSpPr/>
            <p:nvPr/>
          </p:nvSpPr>
          <p:spPr>
            <a:xfrm>
              <a:off x="2385893" y="2112759"/>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Smiley Face 19"/>
            <p:cNvSpPr/>
            <p:nvPr/>
          </p:nvSpPr>
          <p:spPr>
            <a:xfrm>
              <a:off x="2929033" y="2111632"/>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Smiley Face 20"/>
            <p:cNvSpPr/>
            <p:nvPr/>
          </p:nvSpPr>
          <p:spPr>
            <a:xfrm>
              <a:off x="3446473" y="2112759"/>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Smiley Face 21"/>
            <p:cNvSpPr/>
            <p:nvPr/>
          </p:nvSpPr>
          <p:spPr>
            <a:xfrm>
              <a:off x="1870256" y="2131541"/>
              <a:ext cx="515637" cy="612506"/>
            </a:xfrm>
            <a:prstGeom prst="smileyFace">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4011940" y="3052316"/>
            <a:ext cx="1031274" cy="612506"/>
            <a:chOff x="5023386" y="3216935"/>
            <a:chExt cx="1031274" cy="612506"/>
          </a:xfrm>
        </p:grpSpPr>
        <p:sp>
          <p:nvSpPr>
            <p:cNvPr id="24" name="Smiley Face 23"/>
            <p:cNvSpPr/>
            <p:nvPr/>
          </p:nvSpPr>
          <p:spPr>
            <a:xfrm>
              <a:off x="5023386" y="3216935"/>
              <a:ext cx="515637" cy="612506"/>
            </a:xfrm>
            <a:prstGeom prst="smileyFace">
              <a:avLst/>
            </a:prstGeom>
            <a:solidFill>
              <a:srgbClr val="FF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Smiley Face 24"/>
            <p:cNvSpPr/>
            <p:nvPr/>
          </p:nvSpPr>
          <p:spPr>
            <a:xfrm>
              <a:off x="5539023" y="3216935"/>
              <a:ext cx="515637" cy="612506"/>
            </a:xfrm>
            <a:prstGeom prst="smileyFace">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8" name="Straight Connector 27"/>
          <p:cNvCxnSpPr/>
          <p:nvPr/>
        </p:nvCxnSpPr>
        <p:spPr>
          <a:xfrm flipH="1">
            <a:off x="886431" y="1879482"/>
            <a:ext cx="519125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a:off x="1049472" y="3862645"/>
            <a:ext cx="525603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152" name="Group 151"/>
          <p:cNvGrpSpPr/>
          <p:nvPr/>
        </p:nvGrpSpPr>
        <p:grpSpPr>
          <a:xfrm>
            <a:off x="1020457" y="3899834"/>
            <a:ext cx="5315864" cy="2547887"/>
            <a:chOff x="2031903" y="4064453"/>
            <a:chExt cx="5315864" cy="2547887"/>
          </a:xfrm>
        </p:grpSpPr>
        <p:grpSp>
          <p:nvGrpSpPr>
            <p:cNvPr id="31" name="Group 30"/>
            <p:cNvGrpSpPr/>
            <p:nvPr/>
          </p:nvGrpSpPr>
          <p:grpSpPr>
            <a:xfrm>
              <a:off x="2048068" y="4064453"/>
              <a:ext cx="5286849" cy="632415"/>
              <a:chOff x="1870256" y="2111632"/>
              <a:chExt cx="5286849" cy="632415"/>
            </a:xfrm>
          </p:grpSpPr>
          <p:grpSp>
            <p:nvGrpSpPr>
              <p:cNvPr id="32" name="Group 31"/>
              <p:cNvGrpSpPr/>
              <p:nvPr/>
            </p:nvGrpSpPr>
            <p:grpSpPr>
              <a:xfrm>
                <a:off x="3991823" y="2112759"/>
                <a:ext cx="1576217" cy="613633"/>
                <a:chOff x="3991823" y="2112759"/>
                <a:chExt cx="1576217" cy="613633"/>
              </a:xfrm>
            </p:grpSpPr>
            <p:sp>
              <p:nvSpPr>
                <p:cNvPr id="41" name="Smiley Face 40"/>
                <p:cNvSpPr/>
                <p:nvPr/>
              </p:nvSpPr>
              <p:spPr>
                <a:xfrm>
                  <a:off x="399182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Smiley Face 41"/>
                <p:cNvSpPr/>
                <p:nvPr/>
              </p:nvSpPr>
              <p:spPr>
                <a:xfrm>
                  <a:off x="453496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Smiley Face 42"/>
                <p:cNvSpPr/>
                <p:nvPr/>
              </p:nvSpPr>
              <p:spPr>
                <a:xfrm>
                  <a:off x="505240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5580888" y="2113886"/>
                <a:ext cx="1576217" cy="613633"/>
                <a:chOff x="3991823" y="2112759"/>
                <a:chExt cx="1576217" cy="613633"/>
              </a:xfrm>
            </p:grpSpPr>
            <p:sp>
              <p:nvSpPr>
                <p:cNvPr id="38" name="Smiley Face 37"/>
                <p:cNvSpPr/>
                <p:nvPr/>
              </p:nvSpPr>
              <p:spPr>
                <a:xfrm>
                  <a:off x="399182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miley Face 38"/>
                <p:cNvSpPr/>
                <p:nvPr/>
              </p:nvSpPr>
              <p:spPr>
                <a:xfrm>
                  <a:off x="453496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Smiley Face 39"/>
                <p:cNvSpPr/>
                <p:nvPr/>
              </p:nvSpPr>
              <p:spPr>
                <a:xfrm>
                  <a:off x="5052403" y="2113886"/>
                  <a:ext cx="515637" cy="612506"/>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4" name="Smiley Face 33"/>
              <p:cNvSpPr/>
              <p:nvPr/>
            </p:nvSpPr>
            <p:spPr>
              <a:xfrm>
                <a:off x="238589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Smiley Face 34"/>
              <p:cNvSpPr/>
              <p:nvPr/>
            </p:nvSpPr>
            <p:spPr>
              <a:xfrm>
                <a:off x="2929033" y="2111632"/>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miley Face 35"/>
              <p:cNvSpPr/>
              <p:nvPr/>
            </p:nvSpPr>
            <p:spPr>
              <a:xfrm>
                <a:off x="344647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Smiley Face 36"/>
              <p:cNvSpPr/>
              <p:nvPr/>
            </p:nvSpPr>
            <p:spPr>
              <a:xfrm>
                <a:off x="1870256" y="2131541"/>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 name="Group 93"/>
            <p:cNvGrpSpPr/>
            <p:nvPr/>
          </p:nvGrpSpPr>
          <p:grpSpPr>
            <a:xfrm>
              <a:off x="2060918" y="4691391"/>
              <a:ext cx="5286849" cy="632415"/>
              <a:chOff x="1870256" y="2111632"/>
              <a:chExt cx="5286849" cy="632415"/>
            </a:xfrm>
          </p:grpSpPr>
          <p:grpSp>
            <p:nvGrpSpPr>
              <p:cNvPr id="95" name="Group 94"/>
              <p:cNvGrpSpPr/>
              <p:nvPr/>
            </p:nvGrpSpPr>
            <p:grpSpPr>
              <a:xfrm>
                <a:off x="3991823" y="2112759"/>
                <a:ext cx="1576217" cy="613633"/>
                <a:chOff x="3991823" y="2112759"/>
                <a:chExt cx="1576217" cy="613633"/>
              </a:xfrm>
            </p:grpSpPr>
            <p:sp>
              <p:nvSpPr>
                <p:cNvPr id="104" name="Smiley Face 103"/>
                <p:cNvSpPr/>
                <p:nvPr/>
              </p:nvSpPr>
              <p:spPr>
                <a:xfrm>
                  <a:off x="399182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Smiley Face 104"/>
                <p:cNvSpPr/>
                <p:nvPr/>
              </p:nvSpPr>
              <p:spPr>
                <a:xfrm>
                  <a:off x="453496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Smiley Face 105"/>
                <p:cNvSpPr/>
                <p:nvPr/>
              </p:nvSpPr>
              <p:spPr>
                <a:xfrm>
                  <a:off x="505240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 name="Group 95"/>
              <p:cNvGrpSpPr/>
              <p:nvPr/>
            </p:nvGrpSpPr>
            <p:grpSpPr>
              <a:xfrm>
                <a:off x="5580888" y="2113886"/>
                <a:ext cx="1576217" cy="613633"/>
                <a:chOff x="3991823" y="2112759"/>
                <a:chExt cx="1576217" cy="613633"/>
              </a:xfrm>
            </p:grpSpPr>
            <p:sp>
              <p:nvSpPr>
                <p:cNvPr id="101" name="Smiley Face 100"/>
                <p:cNvSpPr/>
                <p:nvPr/>
              </p:nvSpPr>
              <p:spPr>
                <a:xfrm>
                  <a:off x="399182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Smiley Face 101"/>
                <p:cNvSpPr/>
                <p:nvPr/>
              </p:nvSpPr>
              <p:spPr>
                <a:xfrm>
                  <a:off x="453496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Smiley Face 102"/>
                <p:cNvSpPr/>
                <p:nvPr/>
              </p:nvSpPr>
              <p:spPr>
                <a:xfrm>
                  <a:off x="5052403" y="2113886"/>
                  <a:ext cx="515637" cy="612506"/>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7" name="Smiley Face 96"/>
              <p:cNvSpPr/>
              <p:nvPr/>
            </p:nvSpPr>
            <p:spPr>
              <a:xfrm>
                <a:off x="238589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Smiley Face 97"/>
              <p:cNvSpPr/>
              <p:nvPr/>
            </p:nvSpPr>
            <p:spPr>
              <a:xfrm>
                <a:off x="2929033" y="2111632"/>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Smiley Face 98"/>
              <p:cNvSpPr/>
              <p:nvPr/>
            </p:nvSpPr>
            <p:spPr>
              <a:xfrm>
                <a:off x="344647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Smiley Face 99"/>
              <p:cNvSpPr/>
              <p:nvPr/>
            </p:nvSpPr>
            <p:spPr>
              <a:xfrm>
                <a:off x="1870256" y="2131541"/>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2031903" y="5346243"/>
              <a:ext cx="5286849" cy="632415"/>
              <a:chOff x="1870256" y="2111632"/>
              <a:chExt cx="5286849" cy="632415"/>
            </a:xfrm>
          </p:grpSpPr>
          <p:grpSp>
            <p:nvGrpSpPr>
              <p:cNvPr id="108" name="Group 107"/>
              <p:cNvGrpSpPr/>
              <p:nvPr/>
            </p:nvGrpSpPr>
            <p:grpSpPr>
              <a:xfrm>
                <a:off x="3991823" y="2112759"/>
                <a:ext cx="1576217" cy="613633"/>
                <a:chOff x="3991823" y="2112759"/>
                <a:chExt cx="1576217" cy="613633"/>
              </a:xfrm>
            </p:grpSpPr>
            <p:sp>
              <p:nvSpPr>
                <p:cNvPr id="117" name="Smiley Face 116"/>
                <p:cNvSpPr/>
                <p:nvPr/>
              </p:nvSpPr>
              <p:spPr>
                <a:xfrm>
                  <a:off x="399182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Smiley Face 117"/>
                <p:cNvSpPr/>
                <p:nvPr/>
              </p:nvSpPr>
              <p:spPr>
                <a:xfrm>
                  <a:off x="453496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Smiley Face 118"/>
                <p:cNvSpPr/>
                <p:nvPr/>
              </p:nvSpPr>
              <p:spPr>
                <a:xfrm>
                  <a:off x="505240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9" name="Group 108"/>
              <p:cNvGrpSpPr/>
              <p:nvPr/>
            </p:nvGrpSpPr>
            <p:grpSpPr>
              <a:xfrm>
                <a:off x="5580888" y="2113886"/>
                <a:ext cx="1576217" cy="613633"/>
                <a:chOff x="3991823" y="2112759"/>
                <a:chExt cx="1576217" cy="613633"/>
              </a:xfrm>
            </p:grpSpPr>
            <p:sp>
              <p:nvSpPr>
                <p:cNvPr id="114" name="Smiley Face 113"/>
                <p:cNvSpPr/>
                <p:nvPr/>
              </p:nvSpPr>
              <p:spPr>
                <a:xfrm>
                  <a:off x="3991823" y="2113886"/>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Smiley Face 114"/>
                <p:cNvSpPr/>
                <p:nvPr/>
              </p:nvSpPr>
              <p:spPr>
                <a:xfrm>
                  <a:off x="453496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Smiley Face 115"/>
                <p:cNvSpPr/>
                <p:nvPr/>
              </p:nvSpPr>
              <p:spPr>
                <a:xfrm>
                  <a:off x="5052403" y="2113886"/>
                  <a:ext cx="515637" cy="612506"/>
                </a:xfrm>
                <a:prstGeom prst="smileyFac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0" name="Smiley Face 109"/>
              <p:cNvSpPr/>
              <p:nvPr/>
            </p:nvSpPr>
            <p:spPr>
              <a:xfrm>
                <a:off x="238589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Smiley Face 110"/>
              <p:cNvSpPr/>
              <p:nvPr/>
            </p:nvSpPr>
            <p:spPr>
              <a:xfrm>
                <a:off x="2929033" y="2111632"/>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Smiley Face 111"/>
              <p:cNvSpPr/>
              <p:nvPr/>
            </p:nvSpPr>
            <p:spPr>
              <a:xfrm>
                <a:off x="3446473" y="2112759"/>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Smiley Face 112"/>
              <p:cNvSpPr/>
              <p:nvPr/>
            </p:nvSpPr>
            <p:spPr>
              <a:xfrm>
                <a:off x="1870256" y="2131541"/>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3" name="Smiley Face 132"/>
            <p:cNvSpPr/>
            <p:nvPr/>
          </p:nvSpPr>
          <p:spPr>
            <a:xfrm>
              <a:off x="6801312" y="5999834"/>
              <a:ext cx="515637" cy="612506"/>
            </a:xfrm>
            <a:prstGeom prst="smileyFace">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34" name="Straight Connector 133"/>
          <p:cNvCxnSpPr/>
          <p:nvPr/>
        </p:nvCxnSpPr>
        <p:spPr>
          <a:xfrm flipH="1">
            <a:off x="238890" y="2868163"/>
            <a:ext cx="6447200" cy="0"/>
          </a:xfrm>
          <a:prstGeom prst="line">
            <a:avLst/>
          </a:prstGeom>
          <a:ln w="762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41" name="TextBox 140"/>
          <p:cNvSpPr txBox="1"/>
          <p:nvPr/>
        </p:nvSpPr>
        <p:spPr>
          <a:xfrm>
            <a:off x="8068783" y="1046332"/>
            <a:ext cx="553356" cy="584776"/>
          </a:xfrm>
          <a:prstGeom prst="rect">
            <a:avLst/>
          </a:prstGeom>
          <a:noFill/>
        </p:spPr>
        <p:txBody>
          <a:bodyPr wrap="none" rtlCol="0">
            <a:spAutoFit/>
          </a:bodyPr>
          <a:lstStyle/>
          <a:p>
            <a:r>
              <a:rPr lang="en-US" sz="3200" dirty="0" smtClean="0"/>
              <a:t>E</a:t>
            </a:r>
            <a:r>
              <a:rPr lang="en-US" sz="3200" baseline="-25000" dirty="0" smtClean="0"/>
              <a:t>D</a:t>
            </a:r>
            <a:endParaRPr lang="en-US" sz="3200" baseline="-25000" dirty="0"/>
          </a:p>
        </p:txBody>
      </p:sp>
      <p:cxnSp>
        <p:nvCxnSpPr>
          <p:cNvPr id="142" name="Straight Connector 141"/>
          <p:cNvCxnSpPr/>
          <p:nvPr/>
        </p:nvCxnSpPr>
        <p:spPr>
          <a:xfrm flipH="1" flipV="1">
            <a:off x="8068783" y="1865525"/>
            <a:ext cx="761577" cy="1395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4" name="TextBox 143"/>
          <p:cNvSpPr txBox="1"/>
          <p:nvPr/>
        </p:nvSpPr>
        <p:spPr>
          <a:xfrm>
            <a:off x="8068783" y="1971135"/>
            <a:ext cx="555494" cy="584776"/>
          </a:xfrm>
          <a:prstGeom prst="rect">
            <a:avLst/>
          </a:prstGeom>
          <a:noFill/>
        </p:spPr>
        <p:txBody>
          <a:bodyPr wrap="none" rtlCol="0">
            <a:spAutoFit/>
          </a:bodyPr>
          <a:lstStyle/>
          <a:p>
            <a:r>
              <a:rPr lang="en-US" sz="3200" dirty="0" smtClean="0"/>
              <a:t>E</a:t>
            </a:r>
            <a:r>
              <a:rPr lang="en-US" sz="3200" baseline="-25000" dirty="0"/>
              <a:t>H</a:t>
            </a:r>
          </a:p>
        </p:txBody>
      </p:sp>
      <p:cxnSp>
        <p:nvCxnSpPr>
          <p:cNvPr id="145" name="Straight Connector 144"/>
          <p:cNvCxnSpPr/>
          <p:nvPr/>
        </p:nvCxnSpPr>
        <p:spPr>
          <a:xfrm flipH="1" flipV="1">
            <a:off x="7644502" y="2844647"/>
            <a:ext cx="1391272" cy="2"/>
          </a:xfrm>
          <a:prstGeom prst="line">
            <a:avLst/>
          </a:prstGeom>
          <a:ln w="762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48" name="TextBox 147"/>
          <p:cNvSpPr txBox="1"/>
          <p:nvPr/>
        </p:nvSpPr>
        <p:spPr>
          <a:xfrm>
            <a:off x="8018143" y="3033905"/>
            <a:ext cx="818253" cy="584776"/>
          </a:xfrm>
          <a:prstGeom prst="rect">
            <a:avLst/>
          </a:prstGeom>
          <a:noFill/>
        </p:spPr>
        <p:txBody>
          <a:bodyPr wrap="none" rtlCol="0">
            <a:spAutoFit/>
          </a:bodyPr>
          <a:lstStyle/>
          <a:p>
            <a:r>
              <a:rPr lang="en-US" sz="3200" dirty="0" smtClean="0"/>
              <a:t>NE</a:t>
            </a:r>
            <a:r>
              <a:rPr lang="en-US" sz="3200" baseline="-25000" dirty="0"/>
              <a:t>D</a:t>
            </a:r>
          </a:p>
        </p:txBody>
      </p:sp>
      <p:sp>
        <p:nvSpPr>
          <p:cNvPr id="149" name="TextBox 148"/>
          <p:cNvSpPr txBox="1"/>
          <p:nvPr/>
        </p:nvSpPr>
        <p:spPr>
          <a:xfrm>
            <a:off x="8067660" y="3896226"/>
            <a:ext cx="820390" cy="584776"/>
          </a:xfrm>
          <a:prstGeom prst="rect">
            <a:avLst/>
          </a:prstGeom>
          <a:noFill/>
        </p:spPr>
        <p:txBody>
          <a:bodyPr wrap="none" rtlCol="0">
            <a:spAutoFit/>
          </a:bodyPr>
          <a:lstStyle/>
          <a:p>
            <a:r>
              <a:rPr lang="en-US" sz="3200" dirty="0" smtClean="0"/>
              <a:t>NE</a:t>
            </a:r>
            <a:r>
              <a:rPr lang="en-US" sz="3200" baseline="-25000" dirty="0" smtClean="0"/>
              <a:t>H</a:t>
            </a:r>
            <a:endParaRPr lang="en-US" sz="3200" baseline="-25000" dirty="0"/>
          </a:p>
        </p:txBody>
      </p:sp>
      <p:cxnSp>
        <p:nvCxnSpPr>
          <p:cNvPr id="150" name="Straight Connector 149"/>
          <p:cNvCxnSpPr/>
          <p:nvPr/>
        </p:nvCxnSpPr>
        <p:spPr>
          <a:xfrm flipH="1">
            <a:off x="8115827" y="3822043"/>
            <a:ext cx="77332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6938852" y="2421341"/>
            <a:ext cx="544139" cy="830997"/>
          </a:xfrm>
          <a:prstGeom prst="rect">
            <a:avLst/>
          </a:prstGeom>
          <a:noFill/>
        </p:spPr>
        <p:txBody>
          <a:bodyPr wrap="none" rtlCol="0">
            <a:spAutoFit/>
          </a:bodyPr>
          <a:lstStyle/>
          <a:p>
            <a:r>
              <a:rPr lang="en-US" sz="4800" dirty="0" smtClean="0"/>
              <a:t>=</a:t>
            </a:r>
            <a:endParaRPr lang="en-US" sz="4800" dirty="0"/>
          </a:p>
        </p:txBody>
      </p:sp>
    </p:spTree>
    <p:extLst>
      <p:ext uri="{BB962C8B-B14F-4D97-AF65-F5344CB8AC3E}">
        <p14:creationId xmlns:p14="http://schemas.microsoft.com/office/powerpoint/2010/main" val="31898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5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1" grpId="0"/>
      <p:bldP spid="144" grpId="0"/>
      <p:bldP spid="148" grpId="0"/>
      <p:bldP spid="14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Calculate OR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2476967"/>
              </p:ext>
            </p:extLst>
          </p:nvPr>
        </p:nvGraphicFramePr>
        <p:xfrm>
          <a:off x="1160149" y="1520929"/>
          <a:ext cx="6867069" cy="2103120"/>
        </p:xfrm>
        <a:graphic>
          <a:graphicData uri="http://schemas.openxmlformats.org/drawingml/2006/table">
            <a:tbl>
              <a:tblPr firstRow="1" bandRow="1">
                <a:tableStyleId>{5C22544A-7EE6-4342-B048-85BDC9FD1C3A}</a:tableStyleId>
              </a:tblPr>
              <a:tblGrid>
                <a:gridCol w="2289023"/>
                <a:gridCol w="2289023"/>
                <a:gridCol w="2289023"/>
              </a:tblGrid>
              <a:tr h="370840">
                <a:tc>
                  <a:txBody>
                    <a:bodyPr/>
                    <a:lstStyle/>
                    <a:p>
                      <a:endParaRPr lang="en-US" sz="4000" dirty="0"/>
                    </a:p>
                  </a:txBody>
                  <a:tcPr/>
                </a:tc>
                <a:tc>
                  <a:txBody>
                    <a:bodyPr/>
                    <a:lstStyle/>
                    <a:p>
                      <a:r>
                        <a:rPr lang="en-US" sz="4000" dirty="0" smtClean="0"/>
                        <a:t>Diseased</a:t>
                      </a:r>
                      <a:endParaRPr lang="en-US" sz="4000" dirty="0"/>
                    </a:p>
                  </a:txBody>
                  <a:tcPr/>
                </a:tc>
                <a:tc>
                  <a:txBody>
                    <a:bodyPr/>
                    <a:lstStyle/>
                    <a:p>
                      <a:r>
                        <a:rPr lang="en-US" sz="4000" dirty="0" smtClean="0"/>
                        <a:t>Healthy</a:t>
                      </a:r>
                      <a:endParaRPr lang="en-US" sz="4000" dirty="0"/>
                    </a:p>
                  </a:txBody>
                  <a:tcPr/>
                </a:tc>
              </a:tr>
              <a:tr h="370840">
                <a:tc>
                  <a:txBody>
                    <a:bodyPr/>
                    <a:lstStyle/>
                    <a:p>
                      <a:r>
                        <a:rPr lang="en-US" sz="2000" b="1" dirty="0" smtClean="0"/>
                        <a:t>Exposed</a:t>
                      </a:r>
                      <a:r>
                        <a:rPr lang="en-US" sz="2000" b="1" baseline="0" dirty="0" smtClean="0"/>
                        <a:t> to Factor</a:t>
                      </a:r>
                      <a:endParaRPr lang="en-US" sz="2000" b="1" dirty="0"/>
                    </a:p>
                  </a:txBody>
                  <a:tcPr/>
                </a:tc>
                <a:tc>
                  <a:txBody>
                    <a:bodyPr/>
                    <a:lstStyle/>
                    <a:p>
                      <a:pPr algn="ctr"/>
                      <a:r>
                        <a:rPr lang="en-US" sz="4000" dirty="0" smtClean="0"/>
                        <a:t>E</a:t>
                      </a:r>
                      <a:r>
                        <a:rPr lang="en-US" sz="4000" baseline="-25000" dirty="0" smtClean="0"/>
                        <a:t>D</a:t>
                      </a:r>
                      <a:endParaRPr lang="en-US" sz="4000" baseline="-25000" dirty="0"/>
                    </a:p>
                  </a:txBody>
                  <a:tcPr/>
                </a:tc>
                <a:tc>
                  <a:txBody>
                    <a:bodyPr/>
                    <a:lstStyle/>
                    <a:p>
                      <a:pPr algn="ctr"/>
                      <a:r>
                        <a:rPr lang="en-US" sz="4000" dirty="0" smtClean="0"/>
                        <a:t>E</a:t>
                      </a:r>
                      <a:r>
                        <a:rPr lang="en-US" sz="4000" baseline="-25000" dirty="0" smtClean="0"/>
                        <a:t>H</a:t>
                      </a:r>
                      <a:endParaRPr lang="en-US" sz="4000" baseline="-25000" dirty="0"/>
                    </a:p>
                  </a:txBody>
                  <a:tcPr/>
                </a:tc>
              </a:tr>
              <a:tr h="370840">
                <a:tc>
                  <a:txBody>
                    <a:bodyPr/>
                    <a:lstStyle/>
                    <a:p>
                      <a:r>
                        <a:rPr lang="en-US" sz="2000" b="1" dirty="0" smtClean="0"/>
                        <a:t>Not</a:t>
                      </a:r>
                      <a:r>
                        <a:rPr lang="en-US" sz="2000" b="1" baseline="0" dirty="0" smtClean="0"/>
                        <a:t> Exposed to Factor</a:t>
                      </a:r>
                      <a:endParaRPr lang="en-US" sz="2000" b="1" dirty="0"/>
                    </a:p>
                  </a:txBody>
                  <a:tcPr/>
                </a:tc>
                <a:tc>
                  <a:txBody>
                    <a:bodyPr/>
                    <a:lstStyle/>
                    <a:p>
                      <a:pPr algn="ctr"/>
                      <a:r>
                        <a:rPr lang="en-US" sz="4000" dirty="0" smtClean="0"/>
                        <a:t>NE</a:t>
                      </a:r>
                      <a:r>
                        <a:rPr lang="en-US" sz="4000" baseline="-25000" dirty="0" smtClean="0"/>
                        <a:t>D</a:t>
                      </a:r>
                      <a:endParaRPr lang="en-US" sz="4000" dirty="0"/>
                    </a:p>
                  </a:txBody>
                  <a:tcPr/>
                </a:tc>
                <a:tc>
                  <a:txBody>
                    <a:bodyPr/>
                    <a:lstStyle/>
                    <a:p>
                      <a:pPr algn="ctr"/>
                      <a:r>
                        <a:rPr lang="en-US" sz="4000" dirty="0" smtClean="0"/>
                        <a:t>NE</a:t>
                      </a:r>
                      <a:r>
                        <a:rPr lang="en-US" sz="4000" baseline="-25000" dirty="0" smtClean="0"/>
                        <a:t>H</a:t>
                      </a:r>
                      <a:endParaRPr lang="en-US" sz="4000" baseline="-25000" dirty="0"/>
                    </a:p>
                  </a:txBody>
                  <a:tcPr/>
                </a:tc>
              </a:tr>
            </a:tbl>
          </a:graphicData>
        </a:graphic>
      </p:graphicFrame>
      <p:grpSp>
        <p:nvGrpSpPr>
          <p:cNvPr id="27" name="Group 26"/>
          <p:cNvGrpSpPr/>
          <p:nvPr/>
        </p:nvGrpSpPr>
        <p:grpSpPr>
          <a:xfrm>
            <a:off x="2797432" y="4176822"/>
            <a:ext cx="3340437" cy="1910281"/>
            <a:chOff x="2797432" y="4176822"/>
            <a:chExt cx="3340437" cy="1910281"/>
          </a:xfrm>
        </p:grpSpPr>
        <p:sp>
          <p:nvSpPr>
            <p:cNvPr id="5" name="TextBox 4"/>
            <p:cNvSpPr txBox="1"/>
            <p:nvPr/>
          </p:nvSpPr>
          <p:spPr>
            <a:xfrm>
              <a:off x="3239288" y="4176822"/>
              <a:ext cx="2558701" cy="369332"/>
            </a:xfrm>
            <a:prstGeom prst="rect">
              <a:avLst/>
            </a:prstGeom>
            <a:noFill/>
          </p:spPr>
          <p:txBody>
            <a:bodyPr wrap="none" rtlCol="0">
              <a:spAutoFit/>
            </a:bodyPr>
            <a:lstStyle/>
            <a:p>
              <a:r>
                <a:rPr lang="en-US" dirty="0" smtClean="0"/>
                <a:t>Exposed and Diseased </a:t>
              </a:r>
              <a:endParaRPr lang="en-US" dirty="0"/>
            </a:p>
          </p:txBody>
        </p:sp>
        <p:sp>
          <p:nvSpPr>
            <p:cNvPr id="6" name="TextBox 5"/>
            <p:cNvSpPr txBox="1"/>
            <p:nvPr/>
          </p:nvSpPr>
          <p:spPr>
            <a:xfrm>
              <a:off x="3255782" y="4669347"/>
              <a:ext cx="2379039" cy="369332"/>
            </a:xfrm>
            <a:prstGeom prst="rect">
              <a:avLst/>
            </a:prstGeom>
            <a:noFill/>
          </p:spPr>
          <p:txBody>
            <a:bodyPr wrap="none" rtlCol="0">
              <a:spAutoFit/>
            </a:bodyPr>
            <a:lstStyle/>
            <a:p>
              <a:r>
                <a:rPr lang="en-US" dirty="0"/>
                <a:t>Exposed </a:t>
              </a:r>
              <a:r>
                <a:rPr lang="en-US" dirty="0" smtClean="0"/>
                <a:t>and Healthy  </a:t>
              </a:r>
              <a:endParaRPr lang="en-US" dirty="0"/>
            </a:p>
          </p:txBody>
        </p:sp>
        <p:sp>
          <p:nvSpPr>
            <p:cNvPr id="8" name="TextBox 7"/>
            <p:cNvSpPr txBox="1"/>
            <p:nvPr/>
          </p:nvSpPr>
          <p:spPr>
            <a:xfrm>
              <a:off x="3104542" y="5255980"/>
              <a:ext cx="3033327" cy="369332"/>
            </a:xfrm>
            <a:prstGeom prst="rect">
              <a:avLst/>
            </a:prstGeom>
            <a:noFill/>
          </p:spPr>
          <p:txBody>
            <a:bodyPr wrap="none" rtlCol="0">
              <a:spAutoFit/>
            </a:bodyPr>
            <a:lstStyle/>
            <a:p>
              <a:r>
                <a:rPr lang="en-US" dirty="0" smtClean="0"/>
                <a:t>Not- exposed and Diseased</a:t>
              </a:r>
              <a:endParaRPr lang="en-US" dirty="0"/>
            </a:p>
          </p:txBody>
        </p:sp>
        <p:sp>
          <p:nvSpPr>
            <p:cNvPr id="9" name="TextBox 8"/>
            <p:cNvSpPr txBox="1"/>
            <p:nvPr/>
          </p:nvSpPr>
          <p:spPr>
            <a:xfrm>
              <a:off x="3155826" y="5717771"/>
              <a:ext cx="2789533" cy="369332"/>
            </a:xfrm>
            <a:prstGeom prst="rect">
              <a:avLst/>
            </a:prstGeom>
            <a:noFill/>
          </p:spPr>
          <p:txBody>
            <a:bodyPr wrap="none" rtlCol="0">
              <a:spAutoFit/>
            </a:bodyPr>
            <a:lstStyle/>
            <a:p>
              <a:r>
                <a:rPr lang="en-US" dirty="0" smtClean="0"/>
                <a:t>Not-exposed and Healthy</a:t>
              </a:r>
              <a:endParaRPr lang="en-US" dirty="0"/>
            </a:p>
          </p:txBody>
        </p:sp>
        <p:cxnSp>
          <p:nvCxnSpPr>
            <p:cNvPr id="11" name="Straight Connector 10"/>
            <p:cNvCxnSpPr/>
            <p:nvPr/>
          </p:nvCxnSpPr>
          <p:spPr>
            <a:xfrm>
              <a:off x="3104542" y="4669347"/>
              <a:ext cx="269981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797432" y="5201034"/>
              <a:ext cx="3333805"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144495" y="5693352"/>
              <a:ext cx="2699815"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3" name="TextBox 2"/>
          <p:cNvSpPr txBox="1"/>
          <p:nvPr/>
        </p:nvSpPr>
        <p:spPr>
          <a:xfrm>
            <a:off x="662390" y="4670297"/>
            <a:ext cx="1820217" cy="923330"/>
          </a:xfrm>
          <a:prstGeom prst="rect">
            <a:avLst/>
          </a:prstGeom>
          <a:noFill/>
        </p:spPr>
        <p:txBody>
          <a:bodyPr wrap="none" rtlCol="0">
            <a:spAutoFit/>
          </a:bodyPr>
          <a:lstStyle/>
          <a:p>
            <a:r>
              <a:rPr lang="en-US" sz="5400" dirty="0" smtClean="0"/>
              <a:t>OR =</a:t>
            </a:r>
            <a:endParaRPr lang="en-US" sz="5400" dirty="0"/>
          </a:p>
        </p:txBody>
      </p:sp>
      <p:grpSp>
        <p:nvGrpSpPr>
          <p:cNvPr id="28" name="Group 27"/>
          <p:cNvGrpSpPr/>
          <p:nvPr/>
        </p:nvGrpSpPr>
        <p:grpSpPr>
          <a:xfrm>
            <a:off x="7196275" y="4176822"/>
            <a:ext cx="1194659" cy="1910281"/>
            <a:chOff x="7196275" y="4176822"/>
            <a:chExt cx="1194659" cy="1910281"/>
          </a:xfrm>
        </p:grpSpPr>
        <p:sp>
          <p:nvSpPr>
            <p:cNvPr id="13" name="TextBox 12"/>
            <p:cNvSpPr txBox="1"/>
            <p:nvPr/>
          </p:nvSpPr>
          <p:spPr>
            <a:xfrm>
              <a:off x="7624290" y="4176822"/>
              <a:ext cx="449763" cy="369332"/>
            </a:xfrm>
            <a:prstGeom prst="rect">
              <a:avLst/>
            </a:prstGeom>
            <a:noFill/>
          </p:spPr>
          <p:txBody>
            <a:bodyPr wrap="none" rtlCol="0">
              <a:spAutoFit/>
            </a:bodyPr>
            <a:lstStyle/>
            <a:p>
              <a:r>
                <a:rPr lang="en-US" dirty="0" smtClean="0"/>
                <a:t>E</a:t>
              </a:r>
              <a:r>
                <a:rPr lang="en-US" baseline="-25000" dirty="0" smtClean="0"/>
                <a:t>D</a:t>
              </a:r>
              <a:endParaRPr lang="en-US" baseline="-25000" dirty="0"/>
            </a:p>
          </p:txBody>
        </p:sp>
        <p:sp>
          <p:nvSpPr>
            <p:cNvPr id="15" name="TextBox 14"/>
            <p:cNvSpPr txBox="1"/>
            <p:nvPr/>
          </p:nvSpPr>
          <p:spPr>
            <a:xfrm>
              <a:off x="7568723" y="4669347"/>
              <a:ext cx="449763" cy="369332"/>
            </a:xfrm>
            <a:prstGeom prst="rect">
              <a:avLst/>
            </a:prstGeom>
            <a:noFill/>
          </p:spPr>
          <p:txBody>
            <a:bodyPr wrap="none" rtlCol="0">
              <a:spAutoFit/>
            </a:bodyPr>
            <a:lstStyle/>
            <a:p>
              <a:r>
                <a:rPr lang="en-US" dirty="0" smtClean="0"/>
                <a:t>E</a:t>
              </a:r>
              <a:r>
                <a:rPr lang="en-US" baseline="-25000" dirty="0" smtClean="0"/>
                <a:t>H</a:t>
              </a:r>
              <a:endParaRPr lang="en-US" baseline="-25000" dirty="0"/>
            </a:p>
          </p:txBody>
        </p:sp>
        <p:sp>
          <p:nvSpPr>
            <p:cNvPr id="16" name="TextBox 15"/>
            <p:cNvSpPr txBox="1"/>
            <p:nvPr/>
          </p:nvSpPr>
          <p:spPr>
            <a:xfrm>
              <a:off x="7540940" y="5255980"/>
              <a:ext cx="616462" cy="369332"/>
            </a:xfrm>
            <a:prstGeom prst="rect">
              <a:avLst/>
            </a:prstGeom>
            <a:noFill/>
          </p:spPr>
          <p:txBody>
            <a:bodyPr wrap="none" rtlCol="0">
              <a:spAutoFit/>
            </a:bodyPr>
            <a:lstStyle/>
            <a:p>
              <a:r>
                <a:rPr lang="en-US" dirty="0" smtClean="0"/>
                <a:t>NE</a:t>
              </a:r>
              <a:r>
                <a:rPr lang="en-US" baseline="-25000" dirty="0" smtClean="0"/>
                <a:t>D</a:t>
              </a:r>
              <a:endParaRPr lang="en-US" baseline="-25000" dirty="0"/>
            </a:p>
          </p:txBody>
        </p:sp>
        <p:sp>
          <p:nvSpPr>
            <p:cNvPr id="17" name="TextBox 16"/>
            <p:cNvSpPr txBox="1"/>
            <p:nvPr/>
          </p:nvSpPr>
          <p:spPr>
            <a:xfrm>
              <a:off x="7485373" y="5717771"/>
              <a:ext cx="616462" cy="369332"/>
            </a:xfrm>
            <a:prstGeom prst="rect">
              <a:avLst/>
            </a:prstGeom>
            <a:noFill/>
          </p:spPr>
          <p:txBody>
            <a:bodyPr wrap="none" rtlCol="0">
              <a:spAutoFit/>
            </a:bodyPr>
            <a:lstStyle/>
            <a:p>
              <a:r>
                <a:rPr lang="en-US" dirty="0" smtClean="0"/>
                <a:t>NE</a:t>
              </a:r>
              <a:r>
                <a:rPr lang="en-US" baseline="-25000" dirty="0" smtClean="0"/>
                <a:t>H</a:t>
              </a:r>
              <a:endParaRPr lang="en-US" baseline="-25000" dirty="0"/>
            </a:p>
          </p:txBody>
        </p:sp>
        <p:cxnSp>
          <p:nvCxnSpPr>
            <p:cNvPr id="18" name="Straight Connector 17"/>
            <p:cNvCxnSpPr/>
            <p:nvPr/>
          </p:nvCxnSpPr>
          <p:spPr>
            <a:xfrm>
              <a:off x="7459731" y="4669347"/>
              <a:ext cx="66774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7196275" y="5197924"/>
              <a:ext cx="1194659" cy="311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479708" y="5693352"/>
              <a:ext cx="627793"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21" name="TextBox 20"/>
          <p:cNvSpPr txBox="1"/>
          <p:nvPr/>
        </p:nvSpPr>
        <p:spPr>
          <a:xfrm>
            <a:off x="6433384" y="4670297"/>
            <a:ext cx="589074" cy="923330"/>
          </a:xfrm>
          <a:prstGeom prst="rect">
            <a:avLst/>
          </a:prstGeom>
          <a:noFill/>
        </p:spPr>
        <p:txBody>
          <a:bodyPr wrap="none" rtlCol="0">
            <a:spAutoFit/>
          </a:bodyPr>
          <a:lstStyle/>
          <a:p>
            <a:r>
              <a:rPr lang="en-US" sz="5400" dirty="0" smtClean="0"/>
              <a:t>=</a:t>
            </a:r>
            <a:endParaRPr lang="en-US" sz="5400" dirty="0"/>
          </a:p>
        </p:txBody>
      </p:sp>
    </p:spTree>
    <p:extLst>
      <p:ext uri="{BB962C8B-B14F-4D97-AF65-F5344CB8AC3E}">
        <p14:creationId xmlns:p14="http://schemas.microsoft.com/office/powerpoint/2010/main" val="9210198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4409"/>
            <a:ext cx="8229600" cy="1143000"/>
          </a:xfrm>
        </p:spPr>
        <p:txBody>
          <a:bodyPr/>
          <a:lstStyle/>
          <a:p>
            <a:r>
              <a:rPr lang="en-US" dirty="0" smtClean="0"/>
              <a:t>What does it mean if the OR is: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40654095"/>
              </p:ext>
            </p:extLst>
          </p:nvPr>
        </p:nvGraphicFramePr>
        <p:xfrm>
          <a:off x="309345" y="2002122"/>
          <a:ext cx="8168281" cy="3449818"/>
        </p:xfrm>
        <a:graphic>
          <a:graphicData uri="http://schemas.openxmlformats.org/drawingml/2006/table">
            <a:tbl>
              <a:tblPr firstRow="1" bandRow="1">
                <a:tableStyleId>{5C22544A-7EE6-4342-B048-85BDC9FD1C3A}</a:tableStyleId>
              </a:tblPr>
              <a:tblGrid>
                <a:gridCol w="2802842"/>
                <a:gridCol w="5365439"/>
              </a:tblGrid>
              <a:tr h="113054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b="1" dirty="0" smtClean="0">
                          <a:solidFill>
                            <a:schemeClr val="tx1"/>
                          </a:solidFill>
                          <a:latin typeface="Arial"/>
                          <a:cs typeface="Arial"/>
                        </a:rPr>
                        <a:t>OR &gt; 1</a:t>
                      </a:r>
                    </a:p>
                  </a:txBody>
                  <a:tcPr anchor="ctr">
                    <a:noFill/>
                  </a:tcPr>
                </a:tc>
                <a:tc>
                  <a:txBody>
                    <a:bodyPr/>
                    <a:lstStyle/>
                    <a:p>
                      <a:pPr algn="l"/>
                      <a:r>
                        <a:rPr lang="en-US" sz="2400" b="0" dirty="0" smtClean="0">
                          <a:solidFill>
                            <a:schemeClr val="tx1"/>
                          </a:solidFill>
                          <a:latin typeface="Arial"/>
                          <a:cs typeface="Arial"/>
                        </a:rPr>
                        <a:t>Being exposed</a:t>
                      </a:r>
                      <a:r>
                        <a:rPr lang="en-US" sz="2400" b="0" baseline="0" dirty="0" smtClean="0">
                          <a:solidFill>
                            <a:schemeClr val="tx1"/>
                          </a:solidFill>
                          <a:latin typeface="Arial"/>
                          <a:cs typeface="Arial"/>
                        </a:rPr>
                        <a:t> INCREASES the odds of developing cancer</a:t>
                      </a:r>
                      <a:endParaRPr lang="en-US" sz="2400" b="0" dirty="0">
                        <a:solidFill>
                          <a:schemeClr val="tx1"/>
                        </a:solidFill>
                        <a:latin typeface="Arial"/>
                        <a:cs typeface="Arial"/>
                      </a:endParaRPr>
                    </a:p>
                  </a:txBody>
                  <a:tcPr anchor="ctr">
                    <a:noFill/>
                  </a:tcPr>
                </a:tc>
              </a:tr>
              <a:tr h="113054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b="1" dirty="0" smtClean="0">
                          <a:solidFill>
                            <a:schemeClr val="tx1"/>
                          </a:solidFill>
                          <a:latin typeface="Arial"/>
                          <a:cs typeface="Arial"/>
                        </a:rPr>
                        <a:t>OR = 1</a:t>
                      </a:r>
                    </a:p>
                  </a:txBody>
                  <a:tcPr anchor="ctr">
                    <a:noFill/>
                  </a:tcPr>
                </a:tc>
                <a:tc>
                  <a:txBody>
                    <a:bodyPr/>
                    <a:lstStyle/>
                    <a:p>
                      <a:pPr algn="l"/>
                      <a:r>
                        <a:rPr lang="en-US" sz="2400" b="0" dirty="0" smtClean="0">
                          <a:solidFill>
                            <a:schemeClr val="tx1"/>
                          </a:solidFill>
                          <a:latin typeface="Arial"/>
                          <a:cs typeface="Arial"/>
                        </a:rPr>
                        <a:t>Being exposed MAKES NO DIFFERENCE </a:t>
                      </a:r>
                      <a:r>
                        <a:rPr lang="en-US" sz="2400" b="0" baseline="0" dirty="0" smtClean="0">
                          <a:solidFill>
                            <a:schemeClr val="tx1"/>
                          </a:solidFill>
                          <a:latin typeface="Arial"/>
                          <a:cs typeface="Arial"/>
                        </a:rPr>
                        <a:t>towards the odds of developing cancer</a:t>
                      </a:r>
                      <a:endParaRPr lang="en-US" sz="2400" b="0" dirty="0">
                        <a:solidFill>
                          <a:schemeClr val="tx1"/>
                        </a:solidFill>
                        <a:latin typeface="Arial"/>
                        <a:cs typeface="Arial"/>
                      </a:endParaRPr>
                    </a:p>
                  </a:txBody>
                  <a:tcPr anchor="ctr">
                    <a:noFill/>
                  </a:tcPr>
                </a:tc>
              </a:tr>
              <a:tr h="1130549">
                <a:tc>
                  <a:txBody>
                    <a:bodyPr/>
                    <a:lstStyle/>
                    <a:p>
                      <a:pPr algn="ctr"/>
                      <a:r>
                        <a:rPr lang="en-US" sz="3600" b="1" dirty="0" smtClean="0">
                          <a:solidFill>
                            <a:schemeClr val="tx1"/>
                          </a:solidFill>
                          <a:latin typeface="Arial"/>
                          <a:cs typeface="Arial"/>
                        </a:rPr>
                        <a:t>OR &lt; 1</a:t>
                      </a:r>
                      <a:endParaRPr lang="en-US" sz="3600" b="1" dirty="0">
                        <a:solidFill>
                          <a:schemeClr val="tx1"/>
                        </a:solidFill>
                        <a:latin typeface="Arial"/>
                        <a:cs typeface="Arial"/>
                      </a:endParaRPr>
                    </a:p>
                  </a:txBody>
                  <a:tcPr anchor="ctr">
                    <a:noFill/>
                  </a:tcPr>
                </a:tc>
                <a:tc>
                  <a:txBody>
                    <a:bodyPr/>
                    <a:lstStyle/>
                    <a:p>
                      <a:pPr algn="l"/>
                      <a:r>
                        <a:rPr lang="en-US" sz="2400" b="0" dirty="0" smtClean="0">
                          <a:solidFill>
                            <a:schemeClr val="tx1"/>
                          </a:solidFill>
                          <a:latin typeface="Arial"/>
                          <a:cs typeface="Arial"/>
                        </a:rPr>
                        <a:t>Being exposed</a:t>
                      </a:r>
                      <a:r>
                        <a:rPr lang="en-US" sz="2400" b="0" baseline="0" dirty="0" smtClean="0">
                          <a:solidFill>
                            <a:schemeClr val="tx1"/>
                          </a:solidFill>
                          <a:latin typeface="Arial"/>
                          <a:cs typeface="Arial"/>
                        </a:rPr>
                        <a:t> DECREASES the odds of developing cancer</a:t>
                      </a:r>
                      <a:endParaRPr lang="en-US" sz="2400" b="0" dirty="0">
                        <a:solidFill>
                          <a:schemeClr val="tx1"/>
                        </a:solidFill>
                        <a:latin typeface="Arial"/>
                        <a:cs typeface="Arial"/>
                      </a:endParaRPr>
                    </a:p>
                  </a:txBody>
                  <a:tcPr anchor="ctr">
                    <a:noFill/>
                  </a:tcPr>
                </a:tc>
              </a:tr>
            </a:tbl>
          </a:graphicData>
        </a:graphic>
      </p:graphicFrame>
    </p:spTree>
    <p:extLst>
      <p:ext uri="{BB962C8B-B14F-4D97-AF65-F5344CB8AC3E}">
        <p14:creationId xmlns:p14="http://schemas.microsoft.com/office/powerpoint/2010/main" val="1548675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327"/>
            <a:ext cx="8229600" cy="1143000"/>
          </a:xfrm>
        </p:spPr>
        <p:txBody>
          <a:bodyPr/>
          <a:lstStyle/>
          <a:p>
            <a:r>
              <a:rPr lang="en-US" dirty="0" smtClean="0"/>
              <a:t>Activity</a:t>
            </a:r>
            <a:endParaRPr lang="en-US" u="sng" dirty="0"/>
          </a:p>
        </p:txBody>
      </p:sp>
      <p:sp>
        <p:nvSpPr>
          <p:cNvPr id="3" name="Rectangle 2"/>
          <p:cNvSpPr/>
          <p:nvPr/>
        </p:nvSpPr>
        <p:spPr>
          <a:xfrm>
            <a:off x="595017" y="1253806"/>
            <a:ext cx="7547924" cy="6124754"/>
          </a:xfrm>
          <a:prstGeom prst="rect">
            <a:avLst/>
          </a:prstGeom>
        </p:spPr>
        <p:txBody>
          <a:bodyPr wrap="square">
            <a:spAutoFit/>
          </a:bodyPr>
          <a:lstStyle/>
          <a:p>
            <a:pPr marL="457200" indent="-457200">
              <a:buFont typeface="Arial"/>
              <a:buChar char="•"/>
            </a:pPr>
            <a:r>
              <a:rPr lang="en-US" sz="2800" dirty="0" smtClean="0">
                <a:latin typeface="+mn-lt"/>
              </a:rPr>
              <a:t>Calculate OR for the relationships we thought had strongest evidence to support a ‘causal’ relationship yesterday. </a:t>
            </a:r>
          </a:p>
          <a:p>
            <a:pPr marL="457200" indent="-457200">
              <a:buFont typeface="Arial"/>
              <a:buChar char="•"/>
            </a:pPr>
            <a:endParaRPr lang="en-US" sz="2800" dirty="0" smtClean="0">
              <a:latin typeface="+mn-lt"/>
            </a:endParaRPr>
          </a:p>
          <a:p>
            <a:pPr marL="1371600" lvl="2" indent="-457200">
              <a:buFont typeface="Arial"/>
              <a:buChar char="•"/>
            </a:pPr>
            <a:r>
              <a:rPr lang="en-US" sz="2800" dirty="0" smtClean="0">
                <a:latin typeface="+mn-lt"/>
              </a:rPr>
              <a:t>Tanning Beds and Skin Cancer</a:t>
            </a:r>
          </a:p>
          <a:p>
            <a:pPr marL="1371600" lvl="2" indent="-457200">
              <a:buFont typeface="Arial"/>
              <a:buChar char="•"/>
            </a:pPr>
            <a:r>
              <a:rPr lang="en-US" sz="2800" dirty="0" smtClean="0">
                <a:latin typeface="+mn-lt"/>
              </a:rPr>
              <a:t>Smoking and Lung Cancer</a:t>
            </a:r>
          </a:p>
          <a:p>
            <a:endParaRPr lang="en-US" sz="2800" dirty="0" smtClean="0">
              <a:latin typeface="+mn-lt"/>
            </a:endParaRPr>
          </a:p>
          <a:p>
            <a:r>
              <a:rPr lang="en-US" sz="2800" dirty="0" smtClean="0">
                <a:latin typeface="+mn-lt"/>
              </a:rPr>
              <a:t>Also calculate for:</a:t>
            </a:r>
          </a:p>
          <a:p>
            <a:pPr marL="1371600" lvl="2" indent="-457200">
              <a:buFont typeface="Arial"/>
              <a:buChar char="•"/>
            </a:pPr>
            <a:r>
              <a:rPr lang="en-US" sz="2800" dirty="0">
                <a:latin typeface="+mn-lt"/>
              </a:rPr>
              <a:t>Cell Phones and Brain </a:t>
            </a:r>
            <a:r>
              <a:rPr lang="en-US" sz="2800" dirty="0" smtClean="0">
                <a:latin typeface="+mn-lt"/>
              </a:rPr>
              <a:t>Cancer</a:t>
            </a:r>
          </a:p>
          <a:p>
            <a:pPr marL="1371600" lvl="2" indent="-457200">
              <a:buFont typeface="Arial"/>
              <a:buChar char="•"/>
            </a:pPr>
            <a:endParaRPr lang="en-US" sz="2800" dirty="0">
              <a:latin typeface="+mn-lt"/>
            </a:endParaRPr>
          </a:p>
          <a:p>
            <a:pPr marL="457200" indent="-457200">
              <a:buFont typeface="Arial"/>
              <a:buChar char="•"/>
            </a:pPr>
            <a:r>
              <a:rPr lang="en-US" sz="2800" dirty="0" smtClean="0">
                <a:latin typeface="+mn-lt"/>
              </a:rPr>
              <a:t>Suggest appropriate behaviors in the light of this evidence</a:t>
            </a:r>
            <a:endParaRPr lang="en-US" sz="2800" dirty="0">
              <a:latin typeface="+mn-lt"/>
            </a:endParaRPr>
          </a:p>
          <a:p>
            <a:pPr lvl="2"/>
            <a:endParaRPr lang="en-US" sz="2800" dirty="0">
              <a:latin typeface="+mn-lt"/>
            </a:endParaRPr>
          </a:p>
          <a:p>
            <a:endParaRPr lang="en-US" sz="2800" dirty="0" smtClean="0">
              <a:latin typeface="+mn-lt"/>
            </a:endParaRPr>
          </a:p>
        </p:txBody>
      </p:sp>
    </p:spTree>
    <p:extLst>
      <p:ext uri="{BB962C8B-B14F-4D97-AF65-F5344CB8AC3E}">
        <p14:creationId xmlns:p14="http://schemas.microsoft.com/office/powerpoint/2010/main" val="415781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 Smoking increases risk of MANY cancers</a:t>
            </a:r>
            <a:endParaRPr lang="en-US" dirty="0"/>
          </a:p>
        </p:txBody>
      </p:sp>
      <p:sp>
        <p:nvSpPr>
          <p:cNvPr id="3" name="Content Placeholder 2"/>
          <p:cNvSpPr>
            <a:spLocks noGrp="1"/>
          </p:cNvSpPr>
          <p:nvPr>
            <p:ph idx="1"/>
          </p:nvPr>
        </p:nvSpPr>
        <p:spPr>
          <a:xfrm>
            <a:off x="2350510" y="1493839"/>
            <a:ext cx="4712447" cy="4406152"/>
          </a:xfrm>
        </p:spPr>
        <p:txBody>
          <a:bodyPr/>
          <a:lstStyle/>
          <a:p>
            <a:r>
              <a:rPr lang="en-US" dirty="0"/>
              <a:t>Oral Cancer – 3.0</a:t>
            </a:r>
          </a:p>
          <a:p>
            <a:r>
              <a:rPr lang="en-US" dirty="0" smtClean="0"/>
              <a:t>Leukemia – 2.0- 3.0</a:t>
            </a:r>
          </a:p>
          <a:p>
            <a:r>
              <a:rPr lang="en-US" dirty="0"/>
              <a:t>Breast Cancer – 2.2</a:t>
            </a:r>
          </a:p>
          <a:p>
            <a:r>
              <a:rPr lang="en-US" dirty="0" smtClean="0"/>
              <a:t>Liver Cancer – 2.0 </a:t>
            </a:r>
          </a:p>
          <a:p>
            <a:r>
              <a:rPr lang="en-US" dirty="0"/>
              <a:t>Testicular Cancer – 2.0</a:t>
            </a:r>
          </a:p>
          <a:p>
            <a:r>
              <a:rPr lang="en-US" dirty="0" smtClean="0"/>
              <a:t>Pancreatic Cancer – 1.7</a:t>
            </a:r>
          </a:p>
          <a:p>
            <a:r>
              <a:rPr lang="en-US" dirty="0" smtClean="0"/>
              <a:t>Stomach Cancer – 1.5</a:t>
            </a:r>
          </a:p>
          <a:p>
            <a:r>
              <a:rPr lang="en-US" dirty="0"/>
              <a:t>Ovarian Cancer – 1.5</a:t>
            </a:r>
          </a:p>
          <a:p>
            <a:endParaRPr lang="en-US" dirty="0" smtClean="0"/>
          </a:p>
        </p:txBody>
      </p:sp>
    </p:spTree>
    <p:extLst>
      <p:ext uri="{BB962C8B-B14F-4D97-AF65-F5344CB8AC3E}">
        <p14:creationId xmlns:p14="http://schemas.microsoft.com/office/powerpoint/2010/main" val="3044602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a14="http://schemas.microsoft.com/office/drawing/2010/main" xmlns="" w="9525">
                <a:solidFill>
                  <a:schemeClr val="tx1"/>
                </a:solidFill>
                <a:miter lim="800000"/>
                <a:headEnd/>
                <a:tailEnd/>
              </a14:hiddenLine>
            </a:ext>
          </a:extLst>
        </p:spPr>
        <p:txBody>
          <a:bodyPr/>
          <a:lstStyle/>
          <a:p>
            <a:r>
              <a:rPr lang="en-US" dirty="0"/>
              <a:t>Do Now</a:t>
            </a:r>
          </a:p>
        </p:txBody>
      </p:sp>
      <p:sp>
        <p:nvSpPr>
          <p:cNvPr id="7" name="Rectangle 2"/>
          <p:cNvSpPr>
            <a:spLocks noGrp="1" noChangeArrowheads="1"/>
          </p:cNvSpPr>
          <p:nvPr>
            <p:ph idx="1"/>
          </p:nvPr>
        </p:nvSpPr>
        <p:spPr>
          <a:xfrm>
            <a:off x="457200" y="1785728"/>
            <a:ext cx="8392519" cy="1386361"/>
          </a:xfrm>
          <a:ln/>
          <a:extLst>
            <a:ext uri="{91240B29-F687-4f45-9708-019B960494DF}">
              <a14:hiddenLine xmlns:a14="http://schemas.microsoft.com/office/drawing/2010/main" xmlns="" w="9525">
                <a:solidFill>
                  <a:schemeClr val="tx1"/>
                </a:solidFill>
                <a:miter lim="800000"/>
                <a:headEnd/>
                <a:tailEnd/>
              </a14:hiddenLine>
            </a:ext>
          </a:extLst>
        </p:spPr>
        <p:txBody>
          <a:bodyPr/>
          <a:lstStyle/>
          <a:p>
            <a:pPr lvl="1">
              <a:buFont typeface="Arial"/>
              <a:buChar char="•"/>
            </a:pPr>
            <a:r>
              <a:rPr lang="en-US" sz="3200" dirty="0" smtClean="0"/>
              <a:t> What behaviors can lead to cancer?</a:t>
            </a:r>
          </a:p>
          <a:p>
            <a:pPr lvl="1">
              <a:buFont typeface="Arial"/>
              <a:buChar char="•"/>
            </a:pPr>
            <a:endParaRPr lang="en-US" sz="3200" dirty="0" smtClean="0"/>
          </a:p>
          <a:p>
            <a:pPr lvl="1">
              <a:buFont typeface="Arial"/>
              <a:buChar char="•"/>
            </a:pPr>
            <a:r>
              <a:rPr lang="en-US" sz="3200" dirty="0" smtClean="0"/>
              <a:t>What would cause you to change your behavior in the hopes of preventing cancer?</a:t>
            </a:r>
          </a:p>
          <a:p>
            <a:pPr lvl="1">
              <a:buFont typeface="Arial"/>
              <a:buChar char="•"/>
            </a:pPr>
            <a:endParaRPr lang="en-US" sz="3200" dirty="0" smtClean="0"/>
          </a:p>
          <a:p>
            <a:pPr marL="457200" lvl="1" indent="0">
              <a:buNone/>
            </a:pPr>
            <a:endParaRPr lang="en-US" dirty="0" smtClean="0"/>
          </a:p>
          <a:p>
            <a:pPr marL="457200" lvl="1" indent="0">
              <a:buNone/>
            </a:pPr>
            <a:endParaRPr lang="en-US" sz="3200" dirty="0" smtClean="0"/>
          </a:p>
          <a:p>
            <a:pPr marL="457200" lvl="1" indent="0">
              <a:buNone/>
            </a:pPr>
            <a:endParaRPr lang="en-US" dirty="0"/>
          </a:p>
          <a:p>
            <a:pPr marL="704850" lvl="1" indent="-304800"/>
            <a:endParaRPr lang="en-US" dirty="0">
              <a:latin typeface="Times New Roman" charset="0"/>
              <a:ea typeface="ヒラギノ明朝 ProN W3" charset="0"/>
              <a:cs typeface="ヒラギノ明朝 ProN W3" charset="0"/>
              <a:sym typeface="Times New Roman" charset="0"/>
            </a:endParaRPr>
          </a:p>
        </p:txBody>
      </p:sp>
    </p:spTree>
    <p:extLst>
      <p:ext uri="{BB962C8B-B14F-4D97-AF65-F5344CB8AC3E}">
        <p14:creationId xmlns:p14="http://schemas.microsoft.com/office/powerpoint/2010/main" val="4063143410"/>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a14="http://schemas.microsoft.com/office/drawing/2010/main" xmlns="" w="9525">
                <a:solidFill>
                  <a:schemeClr val="tx1"/>
                </a:solidFill>
                <a:miter lim="800000"/>
                <a:headEnd/>
                <a:tailEnd/>
              </a14:hiddenLine>
            </a:ext>
          </a:extLst>
        </p:spPr>
        <p:txBody>
          <a:bodyPr/>
          <a:lstStyle/>
          <a:p>
            <a:r>
              <a:rPr lang="en-US" dirty="0" smtClean="0"/>
              <a:t>What risks can be averted?</a:t>
            </a:r>
            <a:endParaRPr lang="en-US" dirty="0"/>
          </a:p>
        </p:txBody>
      </p:sp>
      <p:sp>
        <p:nvSpPr>
          <p:cNvPr id="7" name="Rectangle 2"/>
          <p:cNvSpPr>
            <a:spLocks noGrp="1" noChangeArrowheads="1"/>
          </p:cNvSpPr>
          <p:nvPr>
            <p:ph idx="1"/>
          </p:nvPr>
        </p:nvSpPr>
        <p:spPr>
          <a:xfrm>
            <a:off x="457200" y="2402703"/>
            <a:ext cx="8392519" cy="1386361"/>
          </a:xfrm>
          <a:ln/>
          <a:extLst>
            <a:ext uri="{91240B29-F687-4f45-9708-019B960494DF}">
              <a14:hiddenLine xmlns:a14="http://schemas.microsoft.com/office/drawing/2010/main" xmlns="" w="9525">
                <a:solidFill>
                  <a:schemeClr val="tx1"/>
                </a:solidFill>
                <a:miter lim="800000"/>
                <a:headEnd/>
                <a:tailEnd/>
              </a14:hiddenLine>
            </a:ext>
          </a:extLst>
        </p:spPr>
        <p:txBody>
          <a:bodyPr/>
          <a:lstStyle/>
          <a:p>
            <a:pPr marL="457200" lvl="1" indent="0">
              <a:buNone/>
            </a:pPr>
            <a:endParaRPr lang="en-US" sz="3200" dirty="0" smtClean="0"/>
          </a:p>
          <a:p>
            <a:pPr marL="457200" lvl="1" indent="0">
              <a:buNone/>
            </a:pPr>
            <a:endParaRPr lang="en-US" dirty="0"/>
          </a:p>
          <a:p>
            <a:pPr marL="704850" lvl="1" indent="-304800"/>
            <a:endParaRPr lang="en-US" dirty="0">
              <a:latin typeface="Times New Roman" charset="0"/>
              <a:ea typeface="ヒラギノ明朝 ProN W3" charset="0"/>
              <a:cs typeface="ヒラギノ明朝 ProN W3" charset="0"/>
              <a:sym typeface="Times New Roman" charset="0"/>
            </a:endParaRPr>
          </a:p>
        </p:txBody>
      </p:sp>
      <p:sp>
        <p:nvSpPr>
          <p:cNvPr id="2" name="TextBox 1"/>
          <p:cNvSpPr txBox="1"/>
          <p:nvPr/>
        </p:nvSpPr>
        <p:spPr>
          <a:xfrm>
            <a:off x="1693505" y="1417638"/>
            <a:ext cx="5651424" cy="5563061"/>
          </a:xfrm>
          <a:prstGeom prst="rect">
            <a:avLst/>
          </a:prstGeom>
          <a:noFill/>
        </p:spPr>
        <p:txBody>
          <a:bodyPr wrap="square" rtlCol="0">
            <a:spAutoFit/>
          </a:bodyPr>
          <a:lstStyle/>
          <a:p>
            <a:pPr marL="285750" indent="-285750">
              <a:lnSpc>
                <a:spcPct val="150000"/>
              </a:lnSpc>
              <a:buFont typeface="Arial"/>
              <a:buChar char="•"/>
            </a:pPr>
            <a:r>
              <a:rPr lang="en-US" sz="2800" dirty="0" smtClean="0">
                <a:latin typeface="+mn-lt"/>
              </a:rPr>
              <a:t>Genes and family history</a:t>
            </a:r>
          </a:p>
          <a:p>
            <a:pPr marL="285750" indent="-285750">
              <a:lnSpc>
                <a:spcPct val="150000"/>
              </a:lnSpc>
              <a:buFont typeface="Arial"/>
              <a:buChar char="•"/>
            </a:pPr>
            <a:r>
              <a:rPr lang="en-US" sz="2800" dirty="0" smtClean="0">
                <a:latin typeface="+mn-lt"/>
              </a:rPr>
              <a:t>UV radiation</a:t>
            </a:r>
          </a:p>
          <a:p>
            <a:pPr marL="285750" indent="-285750">
              <a:lnSpc>
                <a:spcPct val="150000"/>
              </a:lnSpc>
              <a:buFont typeface="Arial"/>
              <a:buChar char="•"/>
            </a:pPr>
            <a:r>
              <a:rPr lang="en-US" sz="2800" dirty="0" smtClean="0">
                <a:latin typeface="+mn-lt"/>
              </a:rPr>
              <a:t>Smoking</a:t>
            </a:r>
          </a:p>
          <a:p>
            <a:pPr marL="285750" indent="-285750">
              <a:lnSpc>
                <a:spcPct val="150000"/>
              </a:lnSpc>
              <a:buFont typeface="Arial"/>
              <a:buChar char="•"/>
            </a:pPr>
            <a:r>
              <a:rPr lang="en-US" sz="2800" dirty="0" smtClean="0">
                <a:latin typeface="+mn-lt"/>
              </a:rPr>
              <a:t>Alcohol</a:t>
            </a:r>
          </a:p>
          <a:p>
            <a:pPr marL="285750" indent="-285750">
              <a:lnSpc>
                <a:spcPct val="150000"/>
              </a:lnSpc>
              <a:buFont typeface="Arial"/>
              <a:buChar char="•"/>
            </a:pPr>
            <a:r>
              <a:rPr lang="en-US" sz="2800" dirty="0" smtClean="0">
                <a:latin typeface="+mn-lt"/>
              </a:rPr>
              <a:t>Infections</a:t>
            </a:r>
          </a:p>
          <a:p>
            <a:pPr marL="285750" indent="-285750">
              <a:lnSpc>
                <a:spcPct val="150000"/>
              </a:lnSpc>
              <a:buFont typeface="Arial"/>
              <a:buChar char="•"/>
            </a:pPr>
            <a:r>
              <a:rPr lang="en-US" sz="2800" dirty="0" smtClean="0">
                <a:latin typeface="+mn-lt"/>
              </a:rPr>
              <a:t>Poor Nutrition</a:t>
            </a:r>
          </a:p>
          <a:p>
            <a:pPr marL="285750" indent="-285750">
              <a:lnSpc>
                <a:spcPct val="150000"/>
              </a:lnSpc>
              <a:buFont typeface="Arial"/>
              <a:buChar char="•"/>
            </a:pPr>
            <a:r>
              <a:rPr lang="en-US" sz="2800" dirty="0" smtClean="0">
                <a:latin typeface="+mn-lt"/>
              </a:rPr>
              <a:t>Lack of Exercise</a:t>
            </a:r>
            <a:endParaRPr lang="en-US" sz="2800" dirty="0">
              <a:latin typeface="+mn-lt"/>
            </a:endParaRPr>
          </a:p>
          <a:p>
            <a:pPr>
              <a:lnSpc>
                <a:spcPct val="150000"/>
              </a:lnSpc>
            </a:pPr>
            <a:endParaRPr lang="en-US" sz="2400" dirty="0" smtClean="0">
              <a:latin typeface="+mn-lt"/>
            </a:endParaRPr>
          </a:p>
          <a:p>
            <a:pPr marL="285750" indent="-285750">
              <a:buFont typeface="Arial"/>
              <a:buChar char="•"/>
            </a:pPr>
            <a:endParaRPr lang="en-US" dirty="0"/>
          </a:p>
        </p:txBody>
      </p:sp>
    </p:spTree>
    <p:extLst>
      <p:ext uri="{BB962C8B-B14F-4D97-AF65-F5344CB8AC3E}">
        <p14:creationId xmlns:p14="http://schemas.microsoft.com/office/powerpoint/2010/main" val="1270637052"/>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77347" y="120083"/>
            <a:ext cx="8229600" cy="1143000"/>
          </a:xfrm>
          <a:ln/>
          <a:extLst>
            <a:ext uri="{91240B29-F687-4f45-9708-019B960494DF}">
              <a14:hiddenLine xmlns:a14="http://schemas.microsoft.com/office/drawing/2010/main" xmlns="" w="9525">
                <a:solidFill>
                  <a:schemeClr val="tx1"/>
                </a:solidFill>
                <a:miter lim="800000"/>
                <a:headEnd/>
                <a:tailEnd/>
              </a14:hiddenLine>
            </a:ext>
          </a:extLst>
        </p:spPr>
        <p:txBody>
          <a:bodyPr/>
          <a:lstStyle/>
          <a:p>
            <a:r>
              <a:rPr lang="en-US" dirty="0" smtClean="0"/>
              <a:t>Homework</a:t>
            </a:r>
            <a:endParaRPr lang="en-US" dirty="0"/>
          </a:p>
        </p:txBody>
      </p:sp>
      <p:sp>
        <p:nvSpPr>
          <p:cNvPr id="5" name="Content Placeholder 2"/>
          <p:cNvSpPr>
            <a:spLocks noGrp="1"/>
          </p:cNvSpPr>
          <p:nvPr>
            <p:ph idx="1"/>
          </p:nvPr>
        </p:nvSpPr>
        <p:spPr>
          <a:xfrm>
            <a:off x="457200" y="1600200"/>
            <a:ext cx="8229600" cy="4525963"/>
          </a:xfrm>
        </p:spPr>
        <p:txBody>
          <a:bodyPr/>
          <a:lstStyle/>
          <a:p>
            <a:pPr marL="0" indent="0" algn="ctr">
              <a:buNone/>
            </a:pPr>
            <a:endParaRPr lang="en-US" dirty="0" smtClean="0"/>
          </a:p>
          <a:p>
            <a:pPr marL="0" indent="0" algn="ctr">
              <a:buNone/>
            </a:pPr>
            <a:r>
              <a:rPr lang="en-US" dirty="0" smtClean="0"/>
              <a:t>Read information sheet </a:t>
            </a:r>
            <a:r>
              <a:rPr lang="en-US" smtClean="0"/>
              <a:t>on 1-, 5-, and 10-year </a:t>
            </a:r>
            <a:r>
              <a:rPr lang="en-US" dirty="0" smtClean="0"/>
              <a:t>survival rates and answer questions.</a:t>
            </a:r>
            <a:endParaRPr lang="en-US" dirty="0"/>
          </a:p>
        </p:txBody>
      </p:sp>
    </p:spTree>
    <p:extLst>
      <p:ext uri="{BB962C8B-B14F-4D97-AF65-F5344CB8AC3E}">
        <p14:creationId xmlns:p14="http://schemas.microsoft.com/office/powerpoint/2010/main" val="248624518"/>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 of Causality</a:t>
            </a:r>
            <a:endParaRPr lang="en-US" dirty="0"/>
          </a:p>
        </p:txBody>
      </p:sp>
      <p:sp>
        <p:nvSpPr>
          <p:cNvPr id="3" name="Content Placeholder 2"/>
          <p:cNvSpPr>
            <a:spLocks noGrp="1"/>
          </p:cNvSpPr>
          <p:nvPr>
            <p:ph idx="1"/>
          </p:nvPr>
        </p:nvSpPr>
        <p:spPr/>
        <p:txBody>
          <a:bodyPr/>
          <a:lstStyle/>
          <a:p>
            <a:r>
              <a:rPr lang="en-US" sz="2800" dirty="0"/>
              <a:t>If a behavior is associated with cancer and </a:t>
            </a:r>
            <a:r>
              <a:rPr lang="en-US" sz="2800" dirty="0" smtClean="0"/>
              <a:t>avoiding that </a:t>
            </a:r>
            <a:r>
              <a:rPr lang="en-US" sz="2800" dirty="0"/>
              <a:t>behavior decreases </a:t>
            </a:r>
            <a:r>
              <a:rPr lang="en-US" sz="2800" dirty="0" smtClean="0"/>
              <a:t>the risk of cancer</a:t>
            </a:r>
            <a:r>
              <a:rPr lang="en-US" sz="2800" dirty="0"/>
              <a:t>, then this correlation is effectively equivalent to causation.</a:t>
            </a:r>
          </a:p>
          <a:p>
            <a:endParaRPr lang="en-US" sz="2800" dirty="0"/>
          </a:p>
          <a:p>
            <a:r>
              <a:rPr lang="en-US" sz="2800" dirty="0"/>
              <a:t>On the other </a:t>
            </a:r>
            <a:r>
              <a:rPr lang="en-US" sz="2800" dirty="0" smtClean="0"/>
              <a:t>hand, </a:t>
            </a:r>
            <a:r>
              <a:rPr lang="en-US" sz="2800" dirty="0"/>
              <a:t>if a strong argument </a:t>
            </a:r>
            <a:r>
              <a:rPr lang="en-US" sz="2800" dirty="0" smtClean="0"/>
              <a:t>for correlation can’t </a:t>
            </a:r>
            <a:r>
              <a:rPr lang="en-US" sz="2800" dirty="0"/>
              <a:t>be </a:t>
            </a:r>
            <a:r>
              <a:rPr lang="en-US" sz="2800" dirty="0" smtClean="0"/>
              <a:t>made, </a:t>
            </a:r>
            <a:r>
              <a:rPr lang="en-US" sz="2800" dirty="0"/>
              <a:t>then it is difficult to get people to </a:t>
            </a:r>
            <a:r>
              <a:rPr lang="en-US" sz="2800" dirty="0" smtClean="0"/>
              <a:t>change their </a:t>
            </a:r>
            <a:r>
              <a:rPr lang="en-US" sz="2800" dirty="0"/>
              <a:t>behavior.</a:t>
            </a:r>
          </a:p>
        </p:txBody>
      </p:sp>
    </p:spTree>
    <p:extLst>
      <p:ext uri="{BB962C8B-B14F-4D97-AF65-F5344CB8AC3E}">
        <p14:creationId xmlns:p14="http://schemas.microsoft.com/office/powerpoint/2010/main" val="1505547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Risky Behaviors</a:t>
            </a:r>
            <a:endParaRPr lang="en-US" dirty="0"/>
          </a:p>
        </p:txBody>
      </p:sp>
      <p:sp>
        <p:nvSpPr>
          <p:cNvPr id="3" name="Content Placeholder 2"/>
          <p:cNvSpPr>
            <a:spLocks noGrp="1"/>
          </p:cNvSpPr>
          <p:nvPr>
            <p:ph idx="1"/>
          </p:nvPr>
        </p:nvSpPr>
        <p:spPr>
          <a:xfrm>
            <a:off x="717176" y="2039763"/>
            <a:ext cx="7649883" cy="4525963"/>
          </a:xfrm>
        </p:spPr>
        <p:txBody>
          <a:bodyPr/>
          <a:lstStyle/>
          <a:p>
            <a:r>
              <a:rPr lang="en-US" dirty="0" smtClean="0"/>
              <a:t>Smoking (cigarettes, cigars, pipe tobacco, chewing tobacco)</a:t>
            </a:r>
          </a:p>
          <a:p>
            <a:r>
              <a:rPr lang="en-US" dirty="0" smtClean="0"/>
              <a:t>Excessive alcohol usage</a:t>
            </a:r>
          </a:p>
          <a:p>
            <a:r>
              <a:rPr lang="en-US" dirty="0" smtClean="0"/>
              <a:t>Using tanning beds</a:t>
            </a:r>
            <a:endParaRPr lang="en-US" dirty="0"/>
          </a:p>
          <a:p>
            <a:r>
              <a:rPr lang="en-US" dirty="0" smtClean="0"/>
              <a:t>Unsafe sexual behavior</a:t>
            </a:r>
          </a:p>
          <a:p>
            <a:r>
              <a:rPr lang="en-US" dirty="0" smtClean="0"/>
              <a:t>Being obese (poor nutrition/exercise)</a:t>
            </a:r>
          </a:p>
          <a:p>
            <a:pPr marL="0" indent="0">
              <a:buNone/>
            </a:pPr>
            <a:endParaRPr lang="en-US" dirty="0"/>
          </a:p>
        </p:txBody>
      </p:sp>
    </p:spTree>
    <p:extLst>
      <p:ext uri="{BB962C8B-B14F-4D97-AF65-F5344CB8AC3E}">
        <p14:creationId xmlns:p14="http://schemas.microsoft.com/office/powerpoint/2010/main" val="297443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choices?</a:t>
            </a:r>
            <a:endParaRPr lang="en-US" dirty="0"/>
          </a:p>
        </p:txBody>
      </p:sp>
      <p:sp>
        <p:nvSpPr>
          <p:cNvPr id="3" name="Content Placeholder 2"/>
          <p:cNvSpPr>
            <a:spLocks noGrp="1"/>
          </p:cNvSpPr>
          <p:nvPr>
            <p:ph idx="1"/>
          </p:nvPr>
        </p:nvSpPr>
        <p:spPr>
          <a:xfrm>
            <a:off x="457200" y="1893242"/>
            <a:ext cx="8229600" cy="4525963"/>
          </a:xfrm>
        </p:spPr>
        <p:txBody>
          <a:bodyPr/>
          <a:lstStyle/>
          <a:p>
            <a:r>
              <a:rPr lang="en-US" dirty="0" smtClean="0"/>
              <a:t>Is it OK to smoke just when I’m with friends?</a:t>
            </a:r>
          </a:p>
          <a:p>
            <a:endParaRPr lang="en-US" dirty="0" smtClean="0"/>
          </a:p>
          <a:p>
            <a:r>
              <a:rPr lang="en-US" dirty="0" smtClean="0"/>
              <a:t>Is it OK to go to the tanning bed once?</a:t>
            </a:r>
          </a:p>
          <a:p>
            <a:endParaRPr lang="en-US" dirty="0" smtClean="0"/>
          </a:p>
          <a:p>
            <a:r>
              <a:rPr lang="en-US" dirty="0" smtClean="0"/>
              <a:t>Will ordering that extra dessert this once, give me cancer?</a:t>
            </a:r>
            <a:endParaRPr lang="en-US" dirty="0"/>
          </a:p>
        </p:txBody>
      </p:sp>
    </p:spTree>
    <p:extLst>
      <p:ext uri="{BB962C8B-B14F-4D97-AF65-F5344CB8AC3E}">
        <p14:creationId xmlns:p14="http://schemas.microsoft.com/office/powerpoint/2010/main" val="4027086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Evaluation</a:t>
            </a:r>
            <a:endParaRPr lang="en-US" dirty="0"/>
          </a:p>
        </p:txBody>
      </p:sp>
      <p:sp>
        <p:nvSpPr>
          <p:cNvPr id="3" name="Content Placeholder 2"/>
          <p:cNvSpPr>
            <a:spLocks noGrp="1"/>
          </p:cNvSpPr>
          <p:nvPr>
            <p:ph idx="1"/>
          </p:nvPr>
        </p:nvSpPr>
        <p:spPr/>
        <p:txBody>
          <a:bodyPr/>
          <a:lstStyle/>
          <a:p>
            <a:r>
              <a:rPr lang="en-US" dirty="0" smtClean="0"/>
              <a:t>When evaluating the risk associated with a particular type of cancer, it is important to appreciate:</a:t>
            </a:r>
          </a:p>
          <a:p>
            <a:endParaRPr lang="en-US" dirty="0" smtClean="0"/>
          </a:p>
          <a:p>
            <a:pPr lvl="1"/>
            <a:r>
              <a:rPr lang="en-US" dirty="0" smtClean="0"/>
              <a:t>How severe/fatal is that type of cancer?</a:t>
            </a:r>
          </a:p>
          <a:p>
            <a:pPr lvl="1"/>
            <a:r>
              <a:rPr lang="en-US" dirty="0"/>
              <a:t>How likely </a:t>
            </a:r>
            <a:r>
              <a:rPr lang="en-US" dirty="0" smtClean="0"/>
              <a:t>is it, that </a:t>
            </a:r>
            <a:r>
              <a:rPr lang="en-US" dirty="0"/>
              <a:t>this </a:t>
            </a:r>
            <a:r>
              <a:rPr lang="en-US" dirty="0" smtClean="0"/>
              <a:t>behavior would </a:t>
            </a:r>
            <a:r>
              <a:rPr lang="en-US" dirty="0"/>
              <a:t>lead to </a:t>
            </a:r>
            <a:r>
              <a:rPr lang="en-US" dirty="0" smtClean="0"/>
              <a:t>that cancer</a:t>
            </a:r>
            <a:r>
              <a:rPr lang="en-US" dirty="0"/>
              <a:t>?</a:t>
            </a:r>
          </a:p>
          <a:p>
            <a:pPr marL="457200" lvl="1" indent="0">
              <a:buNone/>
            </a:pPr>
            <a:endParaRPr lang="en-US" dirty="0"/>
          </a:p>
        </p:txBody>
      </p:sp>
    </p:spTree>
    <p:extLst>
      <p:ext uri="{BB962C8B-B14F-4D97-AF65-F5344CB8AC3E}">
        <p14:creationId xmlns:p14="http://schemas.microsoft.com/office/powerpoint/2010/main" val="115325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determine </a:t>
            </a:r>
            <a:r>
              <a:rPr lang="en-US" smtClean="0"/>
              <a:t>the </a:t>
            </a:r>
            <a:r>
              <a:rPr lang="en-US" smtClean="0"/>
              <a:t>impact of </a:t>
            </a:r>
            <a:r>
              <a:rPr lang="en-US" dirty="0" smtClean="0"/>
              <a:t>a particular type of cancer?</a:t>
            </a:r>
            <a:endParaRPr lang="en-US" dirty="0"/>
          </a:p>
        </p:txBody>
      </p:sp>
      <p:sp>
        <p:nvSpPr>
          <p:cNvPr id="3" name="Content Placeholder 2"/>
          <p:cNvSpPr>
            <a:spLocks noGrp="1"/>
          </p:cNvSpPr>
          <p:nvPr>
            <p:ph idx="1"/>
          </p:nvPr>
        </p:nvSpPr>
        <p:spPr/>
        <p:txBody>
          <a:bodyPr/>
          <a:lstStyle/>
          <a:p>
            <a:r>
              <a:rPr lang="en-US" sz="2800" dirty="0" smtClean="0"/>
              <a:t>Incidence rate – the more common it is, the more likely that diagnostic and/or treatment options exist.</a:t>
            </a:r>
          </a:p>
          <a:p>
            <a:endParaRPr lang="en-US" sz="2800" dirty="0" smtClean="0"/>
          </a:p>
          <a:p>
            <a:r>
              <a:rPr lang="en-US" sz="2800" dirty="0" smtClean="0"/>
              <a:t>Survival rate – the percentage of people </a:t>
            </a:r>
            <a:r>
              <a:rPr lang="en-US" sz="2800" dirty="0"/>
              <a:t>with </a:t>
            </a:r>
            <a:r>
              <a:rPr lang="en-US" sz="2800" dirty="0" smtClean="0"/>
              <a:t>that particular </a:t>
            </a:r>
            <a:r>
              <a:rPr lang="en-US" sz="2800" dirty="0"/>
              <a:t>type of </a:t>
            </a:r>
            <a:r>
              <a:rPr lang="en-US" sz="2800" dirty="0" smtClean="0"/>
              <a:t>cancer who are expected to survive for a </a:t>
            </a:r>
            <a:r>
              <a:rPr lang="en-US" sz="2800" dirty="0"/>
              <a:t> given </a:t>
            </a:r>
            <a:r>
              <a:rPr lang="en-US" sz="2800" dirty="0" smtClean="0"/>
              <a:t>length of time.</a:t>
            </a:r>
          </a:p>
          <a:p>
            <a:pPr marL="0" indent="0">
              <a:buNone/>
            </a:pPr>
            <a:endParaRPr lang="en-US" sz="2800" dirty="0" smtClean="0"/>
          </a:p>
          <a:p>
            <a:r>
              <a:rPr lang="en-US" sz="2800" dirty="0" smtClean="0"/>
              <a:t>Mortality rate – </a:t>
            </a:r>
            <a:r>
              <a:rPr lang="en-US" sz="2800" dirty="0"/>
              <a:t>the percentage of people with a </a:t>
            </a:r>
            <a:r>
              <a:rPr lang="en-US" sz="2800" dirty="0" smtClean="0"/>
              <a:t>particular </a:t>
            </a:r>
            <a:r>
              <a:rPr lang="en-US" sz="2800" dirty="0"/>
              <a:t>type of </a:t>
            </a:r>
            <a:r>
              <a:rPr lang="en-US" sz="2800" dirty="0" smtClean="0"/>
              <a:t>cancer who are </a:t>
            </a:r>
            <a:r>
              <a:rPr lang="en-US" sz="2800" dirty="0"/>
              <a:t>expected to </a:t>
            </a:r>
            <a:r>
              <a:rPr lang="en-US" sz="2800" dirty="0" smtClean="0"/>
              <a:t>die within a </a:t>
            </a:r>
            <a:r>
              <a:rPr lang="en-US" sz="2800" dirty="0"/>
              <a:t>given </a:t>
            </a:r>
            <a:r>
              <a:rPr lang="en-US" sz="2800" dirty="0" smtClean="0"/>
              <a:t>length </a:t>
            </a:r>
            <a:r>
              <a:rPr lang="en-US" sz="2800" dirty="0"/>
              <a:t>of time.</a:t>
            </a:r>
          </a:p>
          <a:p>
            <a:endParaRPr lang="en-US" dirty="0"/>
          </a:p>
        </p:txBody>
      </p:sp>
    </p:spTree>
    <p:extLst>
      <p:ext uri="{BB962C8B-B14F-4D97-AF65-F5344CB8AC3E}">
        <p14:creationId xmlns:p14="http://schemas.microsoft.com/office/powerpoint/2010/main" val="1165042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 will my behavior lead to cancer?</a:t>
            </a:r>
            <a:endParaRPr lang="en-US" dirty="0"/>
          </a:p>
        </p:txBody>
      </p:sp>
      <p:sp>
        <p:nvSpPr>
          <p:cNvPr id="4" name="Rectangle 3"/>
          <p:cNvSpPr/>
          <p:nvPr/>
        </p:nvSpPr>
        <p:spPr>
          <a:xfrm>
            <a:off x="495594" y="1537409"/>
            <a:ext cx="8447798" cy="4770537"/>
          </a:xfrm>
          <a:prstGeom prst="rect">
            <a:avLst/>
          </a:prstGeom>
        </p:spPr>
        <p:txBody>
          <a:bodyPr wrap="square">
            <a:spAutoFit/>
          </a:bodyPr>
          <a:lstStyle/>
          <a:p>
            <a:r>
              <a:rPr lang="en-US" sz="2800" dirty="0" smtClean="0">
                <a:latin typeface="+mj-lt"/>
                <a:cs typeface="Arial"/>
              </a:rPr>
              <a:t>To determine the likelihood that people </a:t>
            </a:r>
            <a:r>
              <a:rPr lang="en-US" sz="2800" dirty="0">
                <a:latin typeface="+mj-lt"/>
                <a:cs typeface="Arial"/>
              </a:rPr>
              <a:t>*exposed to </a:t>
            </a:r>
            <a:r>
              <a:rPr lang="en-US" sz="2800" dirty="0" smtClean="0">
                <a:latin typeface="+mj-lt"/>
                <a:cs typeface="Arial"/>
              </a:rPr>
              <a:t>a certain risk factor will develop cancer:</a:t>
            </a:r>
          </a:p>
          <a:p>
            <a:endParaRPr lang="en-US" sz="2800" dirty="0">
              <a:latin typeface="+mj-lt"/>
              <a:cs typeface="Arial"/>
            </a:endParaRPr>
          </a:p>
          <a:p>
            <a:pPr lvl="1"/>
            <a:r>
              <a:rPr lang="en-US" sz="2800" dirty="0" smtClean="0">
                <a:latin typeface="+mj-lt"/>
                <a:cs typeface="Arial"/>
              </a:rPr>
              <a:t>The </a:t>
            </a:r>
            <a:r>
              <a:rPr lang="en-US" sz="2800" dirty="0" smtClean="0">
                <a:solidFill>
                  <a:srgbClr val="FF0000"/>
                </a:solidFill>
                <a:latin typeface="+mj-lt"/>
                <a:cs typeface="Arial"/>
              </a:rPr>
              <a:t>Odds Ratio (OR) </a:t>
            </a:r>
            <a:r>
              <a:rPr lang="en-US" sz="2800" dirty="0" smtClean="0">
                <a:latin typeface="+mj-lt"/>
                <a:cs typeface="Arial"/>
              </a:rPr>
              <a:t>is typically calculated</a:t>
            </a:r>
          </a:p>
          <a:p>
            <a:pPr marL="800100" lvl="1" indent="-342900">
              <a:buFont typeface="Arial"/>
              <a:buChar char="•"/>
            </a:pPr>
            <a:endParaRPr lang="en-US" sz="2800" dirty="0">
              <a:latin typeface="+mj-lt"/>
              <a:cs typeface="Arial"/>
            </a:endParaRPr>
          </a:p>
          <a:p>
            <a:r>
              <a:rPr lang="en-US" sz="2800" dirty="0" smtClean="0">
                <a:latin typeface="+mj-lt"/>
                <a:cs typeface="Arial"/>
              </a:rPr>
              <a:t>Odds ratio is specifically used to calculate the risk in situations where incidence in the population is low, such as with cancer.</a:t>
            </a:r>
          </a:p>
          <a:p>
            <a:endParaRPr lang="en-US" sz="2200" dirty="0" smtClean="0">
              <a:latin typeface="+mj-lt"/>
              <a:cs typeface="Arial"/>
            </a:endParaRPr>
          </a:p>
          <a:p>
            <a:r>
              <a:rPr lang="en-US" i="1" dirty="0" smtClean="0">
                <a:latin typeface="+mj-lt"/>
                <a:cs typeface="Arial"/>
              </a:rPr>
              <a:t>*‘Exposed </a:t>
            </a:r>
            <a:r>
              <a:rPr lang="en-US" i="1" dirty="0">
                <a:latin typeface="+mj-lt"/>
                <a:cs typeface="Arial"/>
              </a:rPr>
              <a:t>to’ can also mean ‘born with’ (e.g. a medical condition or </a:t>
            </a:r>
            <a:r>
              <a:rPr lang="en-US" i="1" dirty="0" smtClean="0">
                <a:latin typeface="+mj-lt"/>
                <a:cs typeface="Arial"/>
              </a:rPr>
              <a:t>being of a </a:t>
            </a:r>
            <a:r>
              <a:rPr lang="en-US" i="1" dirty="0">
                <a:latin typeface="+mj-lt"/>
                <a:cs typeface="Arial"/>
              </a:rPr>
              <a:t>specific </a:t>
            </a:r>
            <a:r>
              <a:rPr lang="en-US" i="1" dirty="0" smtClean="0">
                <a:latin typeface="+mj-lt"/>
                <a:cs typeface="Arial"/>
              </a:rPr>
              <a:t>sex, that can predispose to certain cancers) </a:t>
            </a:r>
            <a:r>
              <a:rPr lang="en-US" i="1" dirty="0">
                <a:latin typeface="+mj-lt"/>
                <a:cs typeface="Arial"/>
              </a:rPr>
              <a:t>not just exposure to external risk factors</a:t>
            </a:r>
            <a:r>
              <a:rPr lang="en-US" i="1" dirty="0" smtClean="0">
                <a:latin typeface="+mj-lt"/>
                <a:cs typeface="Arial"/>
              </a:rPr>
              <a:t>.</a:t>
            </a:r>
          </a:p>
          <a:p>
            <a:endParaRPr lang="en-US" sz="2200" dirty="0">
              <a:latin typeface="Arial"/>
              <a:cs typeface="Arial"/>
            </a:endParaRPr>
          </a:p>
        </p:txBody>
      </p:sp>
    </p:spTree>
    <p:extLst>
      <p:ext uri="{BB962C8B-B14F-4D97-AF65-F5344CB8AC3E}">
        <p14:creationId xmlns:p14="http://schemas.microsoft.com/office/powerpoint/2010/main" val="3865483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What is the Odds Ratio?</a:t>
            </a:r>
            <a:endParaRPr lang="en-US" dirty="0"/>
          </a:p>
        </p:txBody>
      </p:sp>
    </p:spTree>
    <p:extLst>
      <p:ext uri="{BB962C8B-B14F-4D97-AF65-F5344CB8AC3E}">
        <p14:creationId xmlns:p14="http://schemas.microsoft.com/office/powerpoint/2010/main" val="10380191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quot;/&gt;&lt;property id=&quot;20307&quot; value=&quot;270&quot;/&gt;&lt;/object&gt;&lt;object type=&quot;3&quot; unique_id=&quot;10004&quot;&gt;&lt;property id=&quot;20148&quot; value=&quot;5&quot;/&gt;&lt;property id=&quot;20300&quot; value=&quot;Slide 2 - &amp;quot;Do Now&amp;quot;&quot;/&gt;&lt;property id=&quot;20307&quot; value=&quot;461&quot;/&gt;&lt;/object&gt;&lt;object type=&quot;3&quot; unique_id=&quot;10005&quot;&gt;&lt;property id=&quot;20148&quot; value=&quot;5&quot;/&gt;&lt;property id=&quot;20300&quot; value=&quot;Slide 3 - &amp;quot;The Challenge of Causality&amp;quot;&quot;/&gt;&lt;property id=&quot;20307&quot; value=&quot;471&quot;/&gt;&lt;/object&gt;&lt;object type=&quot;3&quot; unique_id=&quot;10006&quot;&gt;&lt;property id=&quot;20148&quot; value=&quot;5&quot;/&gt;&lt;property id=&quot;20300&quot; value=&quot;Slide 4 - &amp;quot;Risky Behaviors&amp;quot;&quot;/&gt;&lt;property id=&quot;20307&quot; value=&quot;462&quot;/&gt;&lt;/object&gt;&lt;object type=&quot;3&quot; unique_id=&quot;10007&quot;&gt;&lt;property id=&quot;20148&quot; value=&quot;5&quot;/&gt;&lt;property id=&quot;20300&quot; value=&quot;Slide 5 - &amp;quot;What about choices?&amp;quot;&quot;/&gt;&lt;property id=&quot;20307&quot; value=&quot;463&quot;/&gt;&lt;/object&gt;&lt;object type=&quot;3&quot; unique_id=&quot;10008&quot;&gt;&lt;property id=&quot;20148&quot; value=&quot;5&quot;/&gt;&lt;property id=&quot;20300&quot; value=&quot;Slide 6 - &amp;quot;Risk Evaluation&amp;quot;&quot;/&gt;&lt;property id=&quot;20307&quot; value=&quot;464&quot;/&gt;&lt;/object&gt;&lt;object type=&quot;3&quot; unique_id=&quot;10009&quot;&gt;&lt;property id=&quot;20148&quot; value=&quot;5&quot;/&gt;&lt;property id=&quot;20300&quot; value=&quot;Slide 7 - &amp;quot;How to determine how severe cancer is?&amp;quot;&quot;/&gt;&lt;property id=&quot;20307&quot; value=&quot;472&quot;/&gt;&lt;/object&gt;&lt;object type=&quot;3&quot; unique_id=&quot;10010&quot;&gt;&lt;property id=&quot;20148&quot; value=&quot;5&quot;/&gt;&lt;property id=&quot;20300&quot; value=&quot;Slide 8 - &amp;quot;How likely will my behavior lead to cancer?&amp;quot;&quot;/&gt;&lt;property id=&quot;20307&quot; value=&quot;465&quot;/&gt;&lt;/object&gt;&lt;object type=&quot;3&quot; unique_id=&quot;10011&quot;&gt;&lt;property id=&quot;20148&quot; value=&quot;5&quot;/&gt;&lt;property id=&quot;20300&quot; value=&quot;Slide 9 - &amp;quot;How to Calculate OR&amp;quot;&quot;/&gt;&lt;property id=&quot;20307&quot; value=&quot;467&quot;/&gt;&lt;/object&gt;&lt;object type=&quot;3&quot; unique_id=&quot;10012&quot;&gt;&lt;property id=&quot;20148&quot; value=&quot;5&quot;/&gt;&lt;property id=&quot;20300&quot; value=&quot;Slide 10 - &amp;quot;What does it mean if the OR is:&amp;quot;&quot;/&gt;&lt;property id=&quot;20307&quot; value=&quot;468&quot;/&gt;&lt;/object&gt;&lt;object type=&quot;3&quot; unique_id=&quot;10013&quot;&gt;&lt;property id=&quot;20148&quot; value=&quot;5&quot;/&gt;&lt;property id=&quot;20300&quot; value=&quot;Slide 11 - &amp;quot;Activity&amp;quot;&quot;/&gt;&lt;property id=&quot;20307&quot; value=&quot;415&quot;/&gt;&lt;/object&gt;&lt;object type=&quot;3&quot; unique_id=&quot;10014&quot;&gt;&lt;property id=&quot;20148&quot; value=&quot;5&quot;/&gt;&lt;property id=&quot;20300&quot; value=&quot;Slide 12 - &amp;quot;Wrap Up: Smoking increases risk of MANY cancers&amp;quot;&quot;/&gt;&lt;property id=&quot;20307&quot; value=&quot;470&quot;/&gt;&lt;/object&gt;&lt;object type=&quot;3&quot; unique_id=&quot;10015&quot;&gt;&lt;property id=&quot;20148&quot; value=&quot;5&quot;/&gt;&lt;property id=&quot;20300&quot; value=&quot;Slide 13 - &amp;quot;What risks can be averted?&amp;quot;&quot;/&gt;&lt;property id=&quot;20307&quot; value=&quot;441&quot;/&gt;&lt;/object&gt;&lt;object type=&quot;3&quot; unique_id=&quot;10016&quot;&gt;&lt;property id=&quot;20148&quot; value=&quot;5&quot;/&gt;&lt;property id=&quot;20300&quot; value=&quot;Slide 14 - &amp;quot;Homework&amp;quot;&quot;/&gt;&lt;property id=&quot;20307&quot; value=&quot;447&quot;/&gt;&lt;/object&gt;&lt;/object&gt;&lt;object type=&quot;8&quot; unique_id=&quot;10032&quot;&gt;&lt;/object&gt;&lt;/object&gt;&lt;/database&gt;"/>
  <p:tag name="MMPROD_NEXTUNIQUEID" val="10009"/>
  <p:tag name="SECTOMILLISECCONVERTED" val="1"/>
</p:tagLst>
</file>

<file path=ppt/theme/theme1.xml><?xml version="1.0" encoding="utf-8"?>
<a:theme xmlns:a="http://schemas.openxmlformats.org/drawingml/2006/main" name="MD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MD template.thmx</Template>
  <TotalTime>41673</TotalTime>
  <Words>1173</Words>
  <Application>Microsoft Macintosh PowerPoint</Application>
  <PresentationFormat>On-screen Show (4:3)</PresentationFormat>
  <Paragraphs>173</Paragraphs>
  <Slides>21</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Cambria Bold</vt:lpstr>
      <vt:lpstr>Gill Sans</vt:lpstr>
      <vt:lpstr>ＭＳ Ｐゴシック</vt:lpstr>
      <vt:lpstr>Times New Roman</vt:lpstr>
      <vt:lpstr>ヒラギノ明朝 ProN W3</vt:lpstr>
      <vt:lpstr>MD template</vt:lpstr>
      <vt:lpstr>PowerPoint Presentation</vt:lpstr>
      <vt:lpstr>Do Now</vt:lpstr>
      <vt:lpstr>The Challenge of Causality</vt:lpstr>
      <vt:lpstr>Risky Behaviors</vt:lpstr>
      <vt:lpstr>What about choices?</vt:lpstr>
      <vt:lpstr>Risk Evaluation</vt:lpstr>
      <vt:lpstr>How to determine the impact of a particular type of cancer?</vt:lpstr>
      <vt:lpstr>How likely will my behavior lead to cancer?</vt:lpstr>
      <vt:lpstr>      What is the Odds Ratio?</vt:lpstr>
      <vt:lpstr>PowerPoint Presentation</vt:lpstr>
      <vt:lpstr>PowerPoint Presentation</vt:lpstr>
      <vt:lpstr>PowerPoint Presentation</vt:lpstr>
      <vt:lpstr>PowerPoint Presentation</vt:lpstr>
      <vt:lpstr>PowerPoint Presentation</vt:lpstr>
      <vt:lpstr>ODDS RATIO</vt:lpstr>
      <vt:lpstr>How to Calculate OR</vt:lpstr>
      <vt:lpstr>What does it mean if the OR is:</vt:lpstr>
      <vt:lpstr>Activity</vt:lpstr>
      <vt:lpstr>Wrap Up: Smoking increases risk of MANY cancers</vt:lpstr>
      <vt:lpstr>What risks can be averted?</vt:lpstr>
      <vt:lpstr>Homework</vt:lpstr>
    </vt:vector>
  </TitlesOfParts>
  <Company>tufts university</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berri jacque</dc:creator>
  <cp:lastModifiedBy>Nabila Khondakar</cp:lastModifiedBy>
  <cp:revision>482</cp:revision>
  <cp:lastPrinted>2010-11-09T17:54:24Z</cp:lastPrinted>
  <dcterms:created xsi:type="dcterms:W3CDTF">2014-05-30T11:56:42Z</dcterms:created>
  <dcterms:modified xsi:type="dcterms:W3CDTF">2016-08-16T15:00:24Z</dcterms:modified>
</cp:coreProperties>
</file>